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69"/>
  </p:notesMasterIdLst>
  <p:sldIdLst>
    <p:sldId id="256" r:id="rId2"/>
    <p:sldId id="257" r:id="rId3"/>
    <p:sldId id="258" r:id="rId4"/>
    <p:sldId id="260" r:id="rId5"/>
    <p:sldId id="262"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5" r:id="rId26"/>
    <p:sldId id="286" r:id="rId27"/>
    <p:sldId id="290" r:id="rId28"/>
    <p:sldId id="291" r:id="rId29"/>
    <p:sldId id="295" r:id="rId30"/>
    <p:sldId id="296" r:id="rId31"/>
    <p:sldId id="297" r:id="rId32"/>
    <p:sldId id="298" r:id="rId33"/>
    <p:sldId id="301" r:id="rId34"/>
    <p:sldId id="302" r:id="rId35"/>
    <p:sldId id="307" r:id="rId36"/>
    <p:sldId id="343" r:id="rId37"/>
    <p:sldId id="321" r:id="rId38"/>
    <p:sldId id="308" r:id="rId39"/>
    <p:sldId id="312" r:id="rId40"/>
    <p:sldId id="317" r:id="rId41"/>
    <p:sldId id="318" r:id="rId42"/>
    <p:sldId id="320" r:id="rId43"/>
    <p:sldId id="319" r:id="rId44"/>
    <p:sldId id="323" r:id="rId45"/>
    <p:sldId id="325" r:id="rId46"/>
    <p:sldId id="324" r:id="rId47"/>
    <p:sldId id="316" r:id="rId48"/>
    <p:sldId id="310" r:id="rId49"/>
    <p:sldId id="322" r:id="rId50"/>
    <p:sldId id="315" r:id="rId51"/>
    <p:sldId id="328" r:id="rId52"/>
    <p:sldId id="329" r:id="rId53"/>
    <p:sldId id="330" r:id="rId54"/>
    <p:sldId id="331" r:id="rId55"/>
    <p:sldId id="332" r:id="rId56"/>
    <p:sldId id="333" r:id="rId57"/>
    <p:sldId id="259" r:id="rId58"/>
    <p:sldId id="326" r:id="rId59"/>
    <p:sldId id="335" r:id="rId60"/>
    <p:sldId id="327" r:id="rId61"/>
    <p:sldId id="336" r:id="rId62"/>
    <p:sldId id="337" r:id="rId63"/>
    <p:sldId id="338" r:id="rId64"/>
    <p:sldId id="339" r:id="rId65"/>
    <p:sldId id="340" r:id="rId66"/>
    <p:sldId id="341" r:id="rId67"/>
    <p:sldId id="342" r:id="rId6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2671" autoAdjust="0"/>
  </p:normalViewPr>
  <p:slideViewPr>
    <p:cSldViewPr snapToGrid="0">
      <p:cViewPr varScale="1">
        <p:scale>
          <a:sx n="125" d="100"/>
          <a:sy n="125" d="100"/>
        </p:scale>
        <p:origin x="678"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C71D1C-6F72-49C2-8A4B-2C84992F65A4}" type="datetimeFigureOut">
              <a:rPr lang="zh-CN" altLang="en-US" smtClean="0"/>
              <a:t>2025/3/18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55579-C5B6-43E5-A470-423433565C78}" type="slidenum">
              <a:rPr lang="zh-CN" altLang="en-US" smtClean="0"/>
              <a:t>‹#›</a:t>
            </a:fld>
            <a:endParaRPr lang="zh-CN" altLang="en-US"/>
          </a:p>
        </p:txBody>
      </p:sp>
    </p:spTree>
    <p:extLst>
      <p:ext uri="{BB962C8B-B14F-4D97-AF65-F5344CB8AC3E}">
        <p14:creationId xmlns:p14="http://schemas.microsoft.com/office/powerpoint/2010/main" val="191195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baike.baidu.com/view/880.htm" TargetMode="External"/><Relationship Id="rId3" Type="http://schemas.openxmlformats.org/officeDocument/2006/relationships/hyperlink" Target="http://wwww.ahtvu.ah.cn/jxc1/zhykch/5124/jiaoxuefudao/ch2-3.htm" TargetMode="External"/><Relationship Id="rId7" Type="http://schemas.openxmlformats.org/officeDocument/2006/relationships/hyperlink" Target="http://baike.baidu.com/view/65706.htm"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baike.baidu.com/view/1666.htm" TargetMode="External"/><Relationship Id="rId11" Type="http://schemas.openxmlformats.org/officeDocument/2006/relationships/hyperlink" Target="http://baike.baidu.com/view/50152.htm" TargetMode="External"/><Relationship Id="rId5" Type="http://schemas.openxmlformats.org/officeDocument/2006/relationships/hyperlink" Target="http://baike.baidu.com/view/25278.htm" TargetMode="External"/><Relationship Id="rId10" Type="http://schemas.openxmlformats.org/officeDocument/2006/relationships/hyperlink" Target="http://baike.baidu.com/view/7886.htm" TargetMode="External"/><Relationship Id="rId4" Type="http://schemas.openxmlformats.org/officeDocument/2006/relationships/hyperlink" Target="http://wwww.ahtvu.ah.cn/jxc1/zhykch/5124/jiaoxuefudao/ch2-1-40.htm" TargetMode="External"/><Relationship Id="rId9" Type="http://schemas.openxmlformats.org/officeDocument/2006/relationships/hyperlink" Target="http://baike.baidu.com/view/37.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epdoc.cn/drive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555579-C5B6-43E5-A470-423433565C78}" type="slidenum">
              <a:rPr lang="zh-CN" altLang="en-US" smtClean="0"/>
              <a:t>1</a:t>
            </a:fld>
            <a:endParaRPr lang="zh-CN" altLang="en-US"/>
          </a:p>
        </p:txBody>
      </p:sp>
    </p:spTree>
    <p:extLst>
      <p:ext uri="{BB962C8B-B14F-4D97-AF65-F5344CB8AC3E}">
        <p14:creationId xmlns:p14="http://schemas.microsoft.com/office/powerpoint/2010/main" val="2749554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pPr>
            <a:r>
              <a:rPr lang="en-US" altLang="zh-CN" sz="1200" dirty="0">
                <a:latin typeface="Arial" panose="020B0604020202020204" pitchFamily="34" charset="0"/>
              </a:rPr>
              <a:t>PowerPC</a:t>
            </a:r>
            <a:r>
              <a:rPr lang="zh-CN" altLang="en-US" sz="1200" dirty="0">
                <a:latin typeface="Arial" panose="020B0604020202020204" pitchFamily="34" charset="0"/>
              </a:rPr>
              <a:t>处理器早已广为人知，其在全世界通信处理器市场上处于无可争议的领袖地位。迄今为止它已经向全球</a:t>
            </a:r>
            <a:r>
              <a:rPr lang="en-US" altLang="zh-CN" sz="1200" dirty="0">
                <a:latin typeface="Arial" panose="020B0604020202020204" pitchFamily="34" charset="0"/>
              </a:rPr>
              <a:t>350</a:t>
            </a:r>
            <a:r>
              <a:rPr lang="zh-CN" altLang="en-US" sz="1200" dirty="0">
                <a:latin typeface="Arial" panose="020B0604020202020204" pitchFamily="34" charset="0"/>
              </a:rPr>
              <a:t>多家客户销出了</a:t>
            </a:r>
            <a:r>
              <a:rPr lang="en-US" altLang="zh-CN" sz="1200" dirty="0">
                <a:latin typeface="Arial" panose="020B0604020202020204" pitchFamily="34" charset="0"/>
              </a:rPr>
              <a:t>1</a:t>
            </a:r>
            <a:r>
              <a:rPr lang="zh-CN" altLang="en-US" sz="1200" dirty="0">
                <a:latin typeface="Arial" panose="020B0604020202020204" pitchFamily="34" charset="0"/>
              </a:rPr>
              <a:t>亿多只通信处理器，并赢得了</a:t>
            </a:r>
            <a:r>
              <a:rPr lang="en-US" altLang="zh-CN" sz="1200" dirty="0">
                <a:latin typeface="Arial" panose="020B0604020202020204" pitchFamily="34" charset="0"/>
              </a:rPr>
              <a:t>5000</a:t>
            </a:r>
            <a:r>
              <a:rPr lang="zh-CN" altLang="en-US" sz="1200" dirty="0">
                <a:latin typeface="Arial" panose="020B0604020202020204" pitchFamily="34" charset="0"/>
              </a:rPr>
              <a:t>多项设计合同，其中大部分归功于它的</a:t>
            </a:r>
            <a:r>
              <a:rPr lang="en-US" altLang="zh-CN" sz="1200" dirty="0" err="1">
                <a:latin typeface="Arial" panose="020B0604020202020204" pitchFamily="34" charset="0"/>
              </a:rPr>
              <a:t>PowerQUICC</a:t>
            </a:r>
            <a:r>
              <a:rPr lang="en-US" altLang="zh-CN" sz="1200" dirty="0">
                <a:latin typeface="Arial" panose="020B0604020202020204" pitchFamily="34" charset="0"/>
              </a:rPr>
              <a:t>(TM)</a:t>
            </a:r>
            <a:r>
              <a:rPr lang="zh-CN" altLang="en-US" sz="1200" dirty="0">
                <a:latin typeface="Arial" panose="020B0604020202020204" pitchFamily="34" charset="0"/>
              </a:rPr>
              <a:t>处理器系列。</a:t>
            </a:r>
            <a:r>
              <a:rPr lang="en-US" altLang="zh-CN" sz="1200" dirty="0">
                <a:latin typeface="Arial" panose="020B0604020202020204" pitchFamily="34" charset="0"/>
              </a:rPr>
              <a:t>Gartner Dataquest</a:t>
            </a:r>
            <a:r>
              <a:rPr lang="zh-CN" altLang="en-US" sz="1200" dirty="0">
                <a:latin typeface="Arial" panose="020B0604020202020204" pitchFamily="34" charset="0"/>
              </a:rPr>
              <a:t>在</a:t>
            </a:r>
            <a:r>
              <a:rPr lang="en-US" altLang="zh-CN" sz="1200" dirty="0">
                <a:latin typeface="Arial" panose="020B0604020202020204" pitchFamily="34" charset="0"/>
              </a:rPr>
              <a:t>2002</a:t>
            </a:r>
            <a:r>
              <a:rPr lang="zh-CN" altLang="en-US" sz="1200" dirty="0">
                <a:latin typeface="Arial" panose="020B0604020202020204" pitchFamily="34" charset="0"/>
              </a:rPr>
              <a:t>年</a:t>
            </a:r>
            <a:r>
              <a:rPr lang="en-US" altLang="zh-CN" sz="1200" dirty="0">
                <a:latin typeface="Arial" panose="020B0604020202020204" pitchFamily="34" charset="0"/>
              </a:rPr>
              <a:t>5</a:t>
            </a:r>
            <a:r>
              <a:rPr lang="zh-CN" altLang="en-US" sz="1200" dirty="0">
                <a:latin typeface="Arial" panose="020B0604020202020204" pitchFamily="34" charset="0"/>
              </a:rPr>
              <a:t>月公布的一份报告说，摩托罗拉公司在通信处理器集成电路市场上的占有率排名第一，占据</a:t>
            </a:r>
            <a:r>
              <a:rPr lang="en-US" altLang="zh-CN" sz="1200" dirty="0">
                <a:latin typeface="Arial" panose="020B0604020202020204" pitchFamily="34" charset="0"/>
              </a:rPr>
              <a:t>74.7%</a:t>
            </a:r>
            <a:r>
              <a:rPr lang="zh-CN" altLang="en-US" sz="1200" dirty="0">
                <a:latin typeface="Arial" panose="020B0604020202020204" pitchFamily="34" charset="0"/>
              </a:rPr>
              <a:t>的市场份额。 </a:t>
            </a:r>
          </a:p>
          <a:p>
            <a:pPr eaLnBrk="1" hangingPunct="1">
              <a:lnSpc>
                <a:spcPct val="80000"/>
              </a:lnSpc>
            </a:pPr>
            <a:endParaRPr lang="zh-CN" altLang="en-US" sz="1200" dirty="0">
              <a:latin typeface="Arial" panose="020B0604020202020204" pitchFamily="34" charset="0"/>
            </a:endParaRPr>
          </a:p>
          <a:p>
            <a:pPr eaLnBrk="1" hangingPunct="1">
              <a:lnSpc>
                <a:spcPct val="80000"/>
              </a:lnSpc>
            </a:pPr>
            <a:r>
              <a:rPr lang="zh-CN" altLang="en-US" sz="1200" dirty="0">
                <a:latin typeface="Arial" panose="020B0604020202020204" pitchFamily="34" charset="0"/>
              </a:rPr>
              <a:t>摩托罗拉公司的通信处理器设计力求多才多艺用途，因此得到了广泛的应用。该公司的</a:t>
            </a:r>
            <a:r>
              <a:rPr lang="en-US" altLang="zh-CN" sz="1200" dirty="0" err="1">
                <a:latin typeface="Arial" panose="020B0604020202020204" pitchFamily="34" charset="0"/>
              </a:rPr>
              <a:t>PowerQUICC</a:t>
            </a:r>
            <a:r>
              <a:rPr lang="zh-CN" altLang="en-US" sz="1200" dirty="0">
                <a:latin typeface="Arial" panose="020B0604020202020204" pitchFamily="34" charset="0"/>
              </a:rPr>
              <a:t>处理器系列被广泛地用于当今市场上的</a:t>
            </a:r>
            <a:r>
              <a:rPr lang="en-US" altLang="zh-CN" sz="1200" dirty="0">
                <a:latin typeface="Arial" panose="020B0604020202020204" pitchFamily="34" charset="0"/>
              </a:rPr>
              <a:t>DSL</a:t>
            </a:r>
            <a:r>
              <a:rPr lang="zh-CN" altLang="en-US" sz="1200" dirty="0">
                <a:latin typeface="Arial" panose="020B0604020202020204" pitchFamily="34" charset="0"/>
              </a:rPr>
              <a:t>调制解调器、</a:t>
            </a:r>
            <a:r>
              <a:rPr lang="en-US" altLang="zh-CN" sz="1200" dirty="0">
                <a:latin typeface="Arial" panose="020B0604020202020204" pitchFamily="34" charset="0"/>
              </a:rPr>
              <a:t>SOHO</a:t>
            </a:r>
            <a:r>
              <a:rPr lang="zh-CN" altLang="en-US" sz="1200" dirty="0">
                <a:latin typeface="Arial" panose="020B0604020202020204" pitchFamily="34" charset="0"/>
              </a:rPr>
              <a:t>路由器、远程接入服务器、</a:t>
            </a:r>
            <a:r>
              <a:rPr lang="en-US" altLang="zh-CN" sz="1200" dirty="0">
                <a:latin typeface="Arial" panose="020B0604020202020204" pitchFamily="34" charset="0"/>
              </a:rPr>
              <a:t>DSLAM</a:t>
            </a:r>
            <a:r>
              <a:rPr lang="zh-CN" altLang="en-US" sz="1200" dirty="0">
                <a:latin typeface="Arial" panose="020B0604020202020204" pitchFamily="34" charset="0"/>
              </a:rPr>
              <a:t>、中心局交换机设备、无线基础设施基站、企业路由器以及媒体网关。</a:t>
            </a:r>
          </a:p>
          <a:p>
            <a:pPr eaLnBrk="1" hangingPunct="1">
              <a:lnSpc>
                <a:spcPct val="80000"/>
              </a:lnSpc>
            </a:pPr>
            <a:endParaRPr lang="zh-CN" altLang="en-US" sz="1200" dirty="0">
              <a:latin typeface="Arial" panose="020B0604020202020204" pitchFamily="34" charset="0"/>
            </a:endParaRPr>
          </a:p>
          <a:p>
            <a:pPr eaLnBrk="1" hangingPunct="1">
              <a:lnSpc>
                <a:spcPct val="80000"/>
              </a:lnSpc>
            </a:pPr>
            <a:r>
              <a:rPr lang="zh-CN" altLang="en-US" sz="1200" dirty="0">
                <a:latin typeface="Arial" panose="020B0604020202020204" pitchFamily="34" charset="0"/>
              </a:rPr>
              <a:t>摩托罗拉公司在</a:t>
            </a:r>
            <a:r>
              <a:rPr lang="en-US" altLang="zh-CN" sz="1200" dirty="0">
                <a:latin typeface="Arial" panose="020B0604020202020204" pitchFamily="34" charset="0"/>
              </a:rPr>
              <a:t>1989</a:t>
            </a:r>
            <a:r>
              <a:rPr lang="zh-CN" altLang="en-US" sz="1200" dirty="0">
                <a:latin typeface="Arial" panose="020B0604020202020204" pitchFamily="34" charset="0"/>
              </a:rPr>
              <a:t>年推出了</a:t>
            </a:r>
            <a:r>
              <a:rPr lang="en-US" altLang="zh-CN" sz="1200" dirty="0">
                <a:latin typeface="Arial" panose="020B0604020202020204" pitchFamily="34" charset="0"/>
              </a:rPr>
              <a:t>MC68302</a:t>
            </a:r>
            <a:r>
              <a:rPr lang="zh-CN" altLang="en-US" sz="1200" dirty="0">
                <a:latin typeface="Arial" panose="020B0604020202020204" pitchFamily="34" charset="0"/>
              </a:rPr>
              <a:t>芯片并从此进入通信处理器市场，这也是该行业第一款多协议微处理芯片。继</a:t>
            </a:r>
            <a:r>
              <a:rPr lang="en-US" altLang="zh-CN" sz="1200" dirty="0">
                <a:latin typeface="Arial" panose="020B0604020202020204" pitchFamily="34" charset="0"/>
              </a:rPr>
              <a:t>MC68302</a:t>
            </a:r>
            <a:r>
              <a:rPr lang="zh-CN" altLang="en-US" sz="1200" dirty="0">
                <a:latin typeface="Arial" panose="020B0604020202020204" pitchFamily="34" charset="0"/>
              </a:rPr>
              <a:t>之后，摩托罗拉公司于</a:t>
            </a:r>
            <a:r>
              <a:rPr lang="en-US" altLang="zh-CN" sz="1200" dirty="0">
                <a:latin typeface="Arial" panose="020B0604020202020204" pitchFamily="34" charset="0"/>
              </a:rPr>
              <a:t>1996</a:t>
            </a:r>
            <a:r>
              <a:rPr lang="zh-CN" altLang="en-US" sz="1200" dirty="0">
                <a:latin typeface="Arial" panose="020B0604020202020204" pitchFamily="34" charset="0"/>
              </a:rPr>
              <a:t>年推出了多用途</a:t>
            </a:r>
            <a:r>
              <a:rPr lang="en-US" altLang="zh-CN" sz="1200" dirty="0" err="1">
                <a:latin typeface="Arial" panose="020B0604020202020204" pitchFamily="34" charset="0"/>
              </a:rPr>
              <a:t>PowerQUICC</a:t>
            </a:r>
            <a:r>
              <a:rPr lang="zh-CN" altLang="en-US" sz="1200" dirty="0">
                <a:latin typeface="Arial" panose="020B0604020202020204" pitchFamily="34" charset="0"/>
              </a:rPr>
              <a:t>系列处理器，</a:t>
            </a:r>
            <a:r>
              <a:rPr lang="en-US" altLang="zh-CN" sz="1200" dirty="0">
                <a:latin typeface="Arial" panose="020B0604020202020204" pitchFamily="34" charset="0"/>
              </a:rPr>
              <a:t>1998</a:t>
            </a:r>
            <a:r>
              <a:rPr lang="zh-CN" altLang="en-US" sz="1200" dirty="0">
                <a:latin typeface="Arial" panose="020B0604020202020204" pitchFamily="34" charset="0"/>
              </a:rPr>
              <a:t>年推出的</a:t>
            </a:r>
            <a:r>
              <a:rPr lang="en-US" altLang="zh-CN" sz="1200" dirty="0" err="1">
                <a:latin typeface="Arial" panose="020B0604020202020204" pitchFamily="34" charset="0"/>
              </a:rPr>
              <a:t>PowerQUICC</a:t>
            </a:r>
            <a:r>
              <a:rPr lang="en-US" altLang="zh-CN" sz="1200" dirty="0">
                <a:latin typeface="Arial" panose="020B0604020202020204" pitchFamily="34" charset="0"/>
              </a:rPr>
              <a:t> II(TM)</a:t>
            </a:r>
            <a:r>
              <a:rPr lang="zh-CN" altLang="en-US" sz="1200" dirty="0">
                <a:latin typeface="Arial" panose="020B0604020202020204" pitchFamily="34" charset="0"/>
              </a:rPr>
              <a:t>系列处理器。在继续加大对整个</a:t>
            </a:r>
            <a:r>
              <a:rPr lang="en-US" altLang="zh-CN" sz="1200" dirty="0" err="1">
                <a:latin typeface="Arial" panose="020B0604020202020204" pitchFamily="34" charset="0"/>
              </a:rPr>
              <a:t>PowerQUICC</a:t>
            </a:r>
            <a:r>
              <a:rPr lang="zh-CN" altLang="en-US" sz="1200" dirty="0">
                <a:latin typeface="Arial" panose="020B0604020202020204" pitchFamily="34" charset="0"/>
              </a:rPr>
              <a:t>产品系列的投资的同时，摩托罗拉公司又推出了</a:t>
            </a:r>
            <a:r>
              <a:rPr lang="en-US" altLang="zh-CN" sz="1200" dirty="0" err="1">
                <a:latin typeface="Arial" panose="020B0604020202020204" pitchFamily="34" charset="0"/>
              </a:rPr>
              <a:t>PowerQUICC</a:t>
            </a:r>
            <a:r>
              <a:rPr lang="en-US" altLang="zh-CN" sz="1200" dirty="0">
                <a:latin typeface="Arial" panose="020B0604020202020204" pitchFamily="34" charset="0"/>
              </a:rPr>
              <a:t> III(TM)</a:t>
            </a:r>
            <a:r>
              <a:rPr lang="zh-CN" altLang="en-US" sz="1200" dirty="0">
                <a:latin typeface="Arial" panose="020B0604020202020204" pitchFamily="34" charset="0"/>
              </a:rPr>
              <a:t>系列处理器。</a:t>
            </a:r>
            <a:r>
              <a:rPr lang="en-US" altLang="zh-CN" sz="1200" dirty="0" err="1">
                <a:latin typeface="Arial" panose="020B0604020202020204" pitchFamily="34" charset="0"/>
              </a:rPr>
              <a:t>PowerQUICC</a:t>
            </a:r>
            <a:r>
              <a:rPr lang="zh-CN" altLang="en-US" sz="1200" dirty="0">
                <a:latin typeface="Arial" panose="020B0604020202020204" pitchFamily="34" charset="0"/>
              </a:rPr>
              <a:t>家族包括一些极为经典的通信处理器如：</a:t>
            </a:r>
          </a:p>
          <a:p>
            <a:pPr eaLnBrk="1" hangingPunct="1">
              <a:lnSpc>
                <a:spcPct val="80000"/>
              </a:lnSpc>
            </a:pPr>
            <a:endParaRPr lang="zh-CN" altLang="en-US" sz="1200" dirty="0">
              <a:latin typeface="Arial" panose="020B0604020202020204" pitchFamily="34" charset="0"/>
            </a:endParaRPr>
          </a:p>
          <a:p>
            <a:pPr eaLnBrk="1" hangingPunct="1">
              <a:lnSpc>
                <a:spcPct val="80000"/>
              </a:lnSpc>
            </a:pPr>
            <a:r>
              <a:rPr lang="en-US" altLang="zh-CN" sz="1200" dirty="0">
                <a:latin typeface="Arial" panose="020B0604020202020204" pitchFamily="34" charset="0"/>
              </a:rPr>
              <a:t>MPC860</a:t>
            </a:r>
            <a:r>
              <a:rPr lang="zh-CN" altLang="en-US" sz="1200" dirty="0">
                <a:latin typeface="Arial" panose="020B0604020202020204" pitchFamily="34" charset="0"/>
              </a:rPr>
              <a:t>：</a:t>
            </a:r>
            <a:r>
              <a:rPr lang="en-US" altLang="zh-CN" sz="1200" dirty="0">
                <a:latin typeface="Arial" panose="020B0604020202020204" pitchFamily="34" charset="0"/>
              </a:rPr>
              <a:t>MPC860 </a:t>
            </a:r>
            <a:r>
              <a:rPr lang="en-US" altLang="zh-CN" sz="1200" dirty="0" err="1">
                <a:latin typeface="Arial" panose="020B0604020202020204" pitchFamily="34" charset="0"/>
              </a:rPr>
              <a:t>PowerQUICC</a:t>
            </a:r>
            <a:r>
              <a:rPr lang="zh-CN" altLang="en-US" sz="1200" dirty="0">
                <a:latin typeface="Arial" panose="020B0604020202020204" pitchFamily="34" charset="0"/>
              </a:rPr>
              <a:t>内部集成了微处理器和一些控制领域的常用外围组件，特别适用于通信产品。</a:t>
            </a:r>
            <a:r>
              <a:rPr lang="en-US" altLang="zh-CN" sz="1200" dirty="0" err="1">
                <a:latin typeface="Arial" panose="020B0604020202020204" pitchFamily="34" charset="0"/>
              </a:rPr>
              <a:t>PowerQUICC</a:t>
            </a:r>
            <a:r>
              <a:rPr lang="en-US" altLang="zh-CN" sz="1200" dirty="0">
                <a:latin typeface="Arial" panose="020B0604020202020204" pitchFamily="34" charset="0"/>
              </a:rPr>
              <a:t> </a:t>
            </a:r>
            <a:r>
              <a:rPr lang="zh-CN" altLang="en-US" sz="1200" dirty="0">
                <a:latin typeface="Arial" panose="020B0604020202020204" pitchFamily="34" charset="0"/>
              </a:rPr>
              <a:t>可以被称为</a:t>
            </a:r>
            <a:r>
              <a:rPr lang="en-US" altLang="zh-CN" sz="1200" dirty="0">
                <a:latin typeface="Arial" panose="020B0604020202020204" pitchFamily="34" charset="0"/>
              </a:rPr>
              <a:t>MC68360</a:t>
            </a:r>
            <a:r>
              <a:rPr lang="zh-CN" altLang="en-US" sz="1200" dirty="0">
                <a:latin typeface="Arial" panose="020B0604020202020204" pitchFamily="34" charset="0"/>
              </a:rPr>
              <a:t>的在网络和数据通信领域的新一代产品，提高了器件运行的各方面性能，包括器件的适应性、扩展能力和集成度等。类似于</a:t>
            </a:r>
            <a:r>
              <a:rPr lang="en-US" altLang="zh-CN" sz="1200" dirty="0">
                <a:latin typeface="Arial" panose="020B0604020202020204" pitchFamily="34" charset="0"/>
              </a:rPr>
              <a:t>MC68360 QUICC</a:t>
            </a:r>
            <a:r>
              <a:rPr lang="zh-CN" altLang="en-US" sz="1200" dirty="0">
                <a:latin typeface="Arial" panose="020B0604020202020204" pitchFamily="34" charset="0"/>
              </a:rPr>
              <a:t>，</a:t>
            </a:r>
            <a:r>
              <a:rPr lang="en-US" altLang="zh-CN" sz="1200" dirty="0">
                <a:latin typeface="Arial" panose="020B0604020202020204" pitchFamily="34" charset="0"/>
              </a:rPr>
              <a:t>MPC860 </a:t>
            </a:r>
            <a:r>
              <a:rPr lang="en-US" altLang="zh-CN" sz="1200" dirty="0" err="1">
                <a:latin typeface="Arial" panose="020B0604020202020204" pitchFamily="34" charset="0"/>
              </a:rPr>
              <a:t>PowerQUICC</a:t>
            </a:r>
            <a:r>
              <a:rPr lang="zh-CN" altLang="en-US" sz="1200" dirty="0">
                <a:latin typeface="Arial" panose="020B0604020202020204" pitchFamily="34" charset="0"/>
              </a:rPr>
              <a:t>集成了两个处理块。一个处理块是嵌入的</a:t>
            </a:r>
            <a:r>
              <a:rPr lang="en-US" altLang="zh-CN" sz="1200" dirty="0">
                <a:latin typeface="Arial" panose="020B0604020202020204" pitchFamily="34" charset="0"/>
              </a:rPr>
              <a:t>PowerPC</a:t>
            </a:r>
            <a:r>
              <a:rPr lang="zh-CN" altLang="en-US" sz="1200" dirty="0">
                <a:latin typeface="Arial" panose="020B0604020202020204" pitchFamily="34" charset="0"/>
              </a:rPr>
              <a:t>核，另一个是通信处理模块（</a:t>
            </a:r>
            <a:r>
              <a:rPr lang="en-US" altLang="zh-CN" sz="1200" dirty="0">
                <a:latin typeface="Arial" panose="020B0604020202020204" pitchFamily="34" charset="0"/>
              </a:rPr>
              <a:t>CPM</a:t>
            </a:r>
            <a:r>
              <a:rPr lang="zh-CN" altLang="en-US" sz="1200" dirty="0">
                <a:latin typeface="Arial" panose="020B0604020202020204" pitchFamily="34" charset="0"/>
              </a:rPr>
              <a:t>），与</a:t>
            </a:r>
            <a:r>
              <a:rPr lang="en-US" altLang="zh-CN" sz="1200" dirty="0">
                <a:latin typeface="Arial" panose="020B0604020202020204" pitchFamily="34" charset="0"/>
              </a:rPr>
              <a:t>MC68360</a:t>
            </a:r>
            <a:r>
              <a:rPr lang="zh-CN" altLang="en-US" sz="1200" dirty="0">
                <a:latin typeface="Arial" panose="020B0604020202020204" pitchFamily="34" charset="0"/>
              </a:rPr>
              <a:t>的</a:t>
            </a:r>
            <a:r>
              <a:rPr lang="en-US" altLang="zh-CN" sz="1200" dirty="0">
                <a:latin typeface="Arial" panose="020B0604020202020204" pitchFamily="34" charset="0"/>
              </a:rPr>
              <a:t>CPM</a:t>
            </a:r>
            <a:r>
              <a:rPr lang="zh-CN" altLang="en-US" sz="1200" dirty="0">
                <a:latin typeface="Arial" panose="020B0604020202020204" pitchFamily="34" charset="0"/>
              </a:rPr>
              <a:t>基本类似。由于</a:t>
            </a:r>
            <a:r>
              <a:rPr lang="en-US" altLang="zh-CN" sz="1200" dirty="0">
                <a:latin typeface="Arial" panose="020B0604020202020204" pitchFamily="34" charset="0"/>
              </a:rPr>
              <a:t>CPM</a:t>
            </a:r>
            <a:r>
              <a:rPr lang="zh-CN" altLang="en-US" sz="1200" dirty="0">
                <a:latin typeface="Arial" panose="020B0604020202020204" pitchFamily="34" charset="0"/>
              </a:rPr>
              <a:t>分担了嵌入式</a:t>
            </a:r>
            <a:r>
              <a:rPr lang="en-US" altLang="zh-CN" sz="1200" dirty="0">
                <a:latin typeface="Arial" panose="020B0604020202020204" pitchFamily="34" charset="0"/>
              </a:rPr>
              <a:t>PowerPC</a:t>
            </a:r>
            <a:r>
              <a:rPr lang="zh-CN" altLang="en-US" sz="1200" dirty="0">
                <a:latin typeface="Arial" panose="020B0604020202020204" pitchFamily="34" charset="0"/>
              </a:rPr>
              <a:t>核的外围工作任务，这种双处理器体系结构功耗要低于传统的体系结构的处理器。 </a:t>
            </a:r>
          </a:p>
          <a:p>
            <a:pPr eaLnBrk="1" hangingPunct="1">
              <a:lnSpc>
                <a:spcPct val="80000"/>
              </a:lnSpc>
            </a:pPr>
            <a:endParaRPr lang="zh-CN" altLang="en-US" sz="1200" dirty="0">
              <a:latin typeface="Arial" panose="020B0604020202020204" pitchFamily="34" charset="0"/>
            </a:endParaRPr>
          </a:p>
          <a:p>
            <a:pPr eaLnBrk="1" hangingPunct="1">
              <a:lnSpc>
                <a:spcPct val="80000"/>
              </a:lnSpc>
            </a:pPr>
            <a:r>
              <a:rPr lang="en-US" altLang="zh-CN" sz="1200" dirty="0">
                <a:latin typeface="Arial" panose="020B0604020202020204" pitchFamily="34" charset="0"/>
              </a:rPr>
              <a:t>MPC8245</a:t>
            </a:r>
            <a:r>
              <a:rPr lang="zh-CN" altLang="en-US" sz="1200" dirty="0">
                <a:latin typeface="Arial" panose="020B0604020202020204" pitchFamily="34" charset="0"/>
              </a:rPr>
              <a:t>：</a:t>
            </a:r>
            <a:r>
              <a:rPr lang="en-US" altLang="zh-CN" sz="1200" dirty="0">
                <a:latin typeface="Arial" panose="020B0604020202020204" pitchFamily="34" charset="0"/>
              </a:rPr>
              <a:t>MPC8245</a:t>
            </a:r>
            <a:r>
              <a:rPr lang="zh-CN" altLang="en-US" sz="1200" dirty="0">
                <a:latin typeface="Arial" panose="020B0604020202020204" pitchFamily="34" charset="0"/>
              </a:rPr>
              <a:t>集成</a:t>
            </a:r>
            <a:r>
              <a:rPr lang="en-US" altLang="zh-CN" sz="1200" dirty="0">
                <a:latin typeface="Arial" panose="020B0604020202020204" pitchFamily="34" charset="0"/>
              </a:rPr>
              <a:t>PowerPC</a:t>
            </a:r>
            <a:r>
              <a:rPr lang="zh-CN" altLang="en-US" sz="1200" dirty="0">
                <a:latin typeface="Arial" panose="020B0604020202020204" pitchFamily="34" charset="0"/>
              </a:rPr>
              <a:t>处理器适用于那些对成本、空间、功耗和性能都有很高要求的应用领域。该器件有较高的集成度，它集</a:t>
            </a:r>
            <a:r>
              <a:rPr lang="en-US" altLang="zh-CN" sz="1200" dirty="0">
                <a:latin typeface="Arial" panose="020B0604020202020204" pitchFamily="34" charset="0"/>
              </a:rPr>
              <a:t>5</a:t>
            </a:r>
            <a:r>
              <a:rPr lang="zh-CN" altLang="en-US" sz="1200" dirty="0">
                <a:latin typeface="Arial" panose="020B0604020202020204" pitchFamily="34" charset="0"/>
              </a:rPr>
              <a:t>个芯片于一体，从而降低了系统的组成开销。高集成度的结果是简化了电路板的设计，降低了功耗和加快了开发调试时间。这种低成本多用途的集成处理器的设计目标是使用</a:t>
            </a:r>
            <a:r>
              <a:rPr lang="en-US" altLang="zh-CN" sz="1200" dirty="0">
                <a:latin typeface="Arial" panose="020B0604020202020204" pitchFamily="34" charset="0"/>
              </a:rPr>
              <a:t>PCI</a:t>
            </a:r>
            <a:r>
              <a:rPr lang="zh-CN" altLang="en-US" sz="1200" dirty="0">
                <a:latin typeface="Arial" panose="020B0604020202020204" pitchFamily="34" charset="0"/>
              </a:rPr>
              <a:t>接口的网络基础结构、电讯和其它嵌入式应用。它可用于路由器、接线器、网络存储应用和图像显示系统。</a:t>
            </a:r>
          </a:p>
          <a:p>
            <a:pPr eaLnBrk="1" hangingPunct="1">
              <a:lnSpc>
                <a:spcPct val="80000"/>
              </a:lnSpc>
            </a:pPr>
            <a:endParaRPr lang="zh-CN" altLang="en-US" sz="1200" dirty="0">
              <a:latin typeface="Arial" panose="020B0604020202020204" pitchFamily="34" charset="0"/>
            </a:endParaRPr>
          </a:p>
          <a:p>
            <a:pPr eaLnBrk="1" hangingPunct="1">
              <a:lnSpc>
                <a:spcPct val="80000"/>
              </a:lnSpc>
            </a:pPr>
            <a:r>
              <a:rPr lang="en-US" altLang="zh-CN" sz="1200" dirty="0">
                <a:latin typeface="Arial" panose="020B0604020202020204" pitchFamily="34" charset="0"/>
              </a:rPr>
              <a:t>MPC8260</a:t>
            </a:r>
            <a:r>
              <a:rPr lang="zh-CN" altLang="en-US" sz="1200" dirty="0">
                <a:latin typeface="Arial" panose="020B0604020202020204" pitchFamily="34" charset="0"/>
              </a:rPr>
              <a:t>：</a:t>
            </a:r>
            <a:r>
              <a:rPr lang="en-US" altLang="zh-CN" sz="1200" dirty="0">
                <a:latin typeface="Arial" panose="020B0604020202020204" pitchFamily="34" charset="0"/>
              </a:rPr>
              <a:t>MPC8260 </a:t>
            </a:r>
            <a:r>
              <a:rPr lang="en-US" altLang="zh-CN" sz="1200" dirty="0" err="1">
                <a:latin typeface="Arial" panose="020B0604020202020204" pitchFamily="34" charset="0"/>
              </a:rPr>
              <a:t>PowerQUICC</a:t>
            </a:r>
            <a:r>
              <a:rPr lang="en-US" altLang="zh-CN" sz="1200" dirty="0">
                <a:latin typeface="Arial" panose="020B0604020202020204" pitchFamily="34" charset="0"/>
              </a:rPr>
              <a:t> II </a:t>
            </a:r>
            <a:r>
              <a:rPr lang="zh-CN" altLang="en-US" sz="1200" dirty="0">
                <a:latin typeface="Arial" panose="020B0604020202020204" pitchFamily="34" charset="0"/>
              </a:rPr>
              <a:t>是目前最先进的为电信和网络市场而设计的集成通信微处理器。高速的嵌入式</a:t>
            </a:r>
            <a:r>
              <a:rPr lang="en-US" altLang="zh-CN" sz="1200" dirty="0">
                <a:latin typeface="Arial" panose="020B0604020202020204" pitchFamily="34" charset="0"/>
              </a:rPr>
              <a:t>PowerPC</a:t>
            </a:r>
            <a:r>
              <a:rPr lang="zh-CN" altLang="en-US" sz="1200" dirty="0">
                <a:latin typeface="Arial" panose="020B0604020202020204" pitchFamily="34" charset="0"/>
              </a:rPr>
              <a:t>内核，连同极高的网络和通信外围设备集成度，摩托罗拉公司为用户提供了一个全新的整个系统解决方案来建立高端通信系统。</a:t>
            </a:r>
            <a:r>
              <a:rPr lang="en-US" altLang="zh-CN" sz="1200" dirty="0">
                <a:latin typeface="Arial" panose="020B0604020202020204" pitchFamily="34" charset="0"/>
              </a:rPr>
              <a:t>MPC8260 </a:t>
            </a:r>
            <a:r>
              <a:rPr lang="en-US" altLang="zh-CN" sz="1200" dirty="0" err="1">
                <a:latin typeface="Arial" panose="020B0604020202020204" pitchFamily="34" charset="0"/>
              </a:rPr>
              <a:t>PowerQUICC</a:t>
            </a:r>
            <a:r>
              <a:rPr lang="en-US" altLang="zh-CN" sz="1200" dirty="0">
                <a:latin typeface="Arial" panose="020B0604020202020204" pitchFamily="34" charset="0"/>
              </a:rPr>
              <a:t> II</a:t>
            </a:r>
            <a:r>
              <a:rPr lang="zh-CN" altLang="en-US" sz="1200" dirty="0">
                <a:latin typeface="Arial" panose="020B0604020202020204" pitchFamily="34" charset="0"/>
              </a:rPr>
              <a:t>可以称作是</a:t>
            </a:r>
            <a:r>
              <a:rPr lang="en-US" altLang="zh-CN" sz="1200" dirty="0">
                <a:latin typeface="Arial" panose="020B0604020202020204" pitchFamily="34" charset="0"/>
              </a:rPr>
              <a:t>MPC860 </a:t>
            </a:r>
            <a:r>
              <a:rPr lang="en-US" altLang="zh-CN" sz="1200" dirty="0" err="1">
                <a:latin typeface="Arial" panose="020B0604020202020204" pitchFamily="34" charset="0"/>
              </a:rPr>
              <a:t>PowerQUICC</a:t>
            </a:r>
            <a:r>
              <a:rPr lang="zh-CN" altLang="en-US" sz="1200" dirty="0">
                <a:latin typeface="Arial" panose="020B0604020202020204" pitchFamily="34" charset="0"/>
              </a:rPr>
              <a:t>的下一代产品，它在各方面的提供更高的性能，包括更大的灵活性、扩展的能力和更高的集成度。与</a:t>
            </a:r>
            <a:r>
              <a:rPr lang="en-US" altLang="zh-CN" sz="1200" dirty="0">
                <a:latin typeface="Arial" panose="020B0604020202020204" pitchFamily="34" charset="0"/>
              </a:rPr>
              <a:t>MPC860</a:t>
            </a:r>
            <a:r>
              <a:rPr lang="zh-CN" altLang="en-US" sz="1200" dirty="0">
                <a:latin typeface="Arial" panose="020B0604020202020204" pitchFamily="34" charset="0"/>
              </a:rPr>
              <a:t>相似，</a:t>
            </a:r>
            <a:r>
              <a:rPr lang="en-US" altLang="zh-CN" sz="1200" dirty="0">
                <a:latin typeface="Arial" panose="020B0604020202020204" pitchFamily="34" charset="0"/>
              </a:rPr>
              <a:t>MPC8260</a:t>
            </a:r>
            <a:r>
              <a:rPr lang="zh-CN" altLang="en-US" sz="1200" dirty="0">
                <a:latin typeface="Arial" panose="020B0604020202020204" pitchFamily="34" charset="0"/>
              </a:rPr>
              <a:t>也有两个主要的组成部分：嵌入的</a:t>
            </a:r>
            <a:r>
              <a:rPr lang="en-US" altLang="zh-CN" sz="1200" dirty="0">
                <a:latin typeface="Arial" panose="020B0604020202020204" pitchFamily="34" charset="0"/>
              </a:rPr>
              <a:t>PowerPC</a:t>
            </a:r>
            <a:r>
              <a:rPr lang="zh-CN" altLang="en-US" sz="1200" dirty="0">
                <a:latin typeface="Arial" panose="020B0604020202020204" pitchFamily="34" charset="0"/>
              </a:rPr>
              <a:t>内核和通信处理模块（</a:t>
            </a:r>
            <a:r>
              <a:rPr lang="en-US" altLang="zh-CN" sz="1200" dirty="0">
                <a:latin typeface="Arial" panose="020B0604020202020204" pitchFamily="34" charset="0"/>
              </a:rPr>
              <a:t>CPM</a:t>
            </a:r>
            <a:r>
              <a:rPr lang="zh-CN" altLang="en-US" sz="1200" dirty="0">
                <a:latin typeface="Arial" panose="020B0604020202020204" pitchFamily="34" charset="0"/>
              </a:rPr>
              <a:t>）。由于</a:t>
            </a:r>
            <a:r>
              <a:rPr lang="en-US" altLang="zh-CN" sz="1200" dirty="0">
                <a:latin typeface="Arial" panose="020B0604020202020204" pitchFamily="34" charset="0"/>
              </a:rPr>
              <a:t>CPM</a:t>
            </a:r>
            <a:r>
              <a:rPr lang="zh-CN" altLang="en-US" sz="1200" dirty="0">
                <a:latin typeface="Arial" panose="020B0604020202020204" pitchFamily="34" charset="0"/>
              </a:rPr>
              <a:t>分担了嵌入式</a:t>
            </a:r>
            <a:r>
              <a:rPr lang="en-US" altLang="zh-CN" sz="1200" dirty="0">
                <a:latin typeface="Arial" panose="020B0604020202020204" pitchFamily="34" charset="0"/>
              </a:rPr>
              <a:t>PowerPC</a:t>
            </a:r>
            <a:r>
              <a:rPr lang="zh-CN" altLang="en-US" sz="1200" dirty="0">
                <a:latin typeface="Arial" panose="020B0604020202020204" pitchFamily="34" charset="0"/>
              </a:rPr>
              <a:t>核的外围工作任务，这种双处理器体系结构功耗要低于传统的体系结构的处理器。</a:t>
            </a:r>
            <a:r>
              <a:rPr lang="en-US" altLang="zh-CN" sz="1200" dirty="0">
                <a:latin typeface="Arial" panose="020B0604020202020204" pitchFamily="34" charset="0"/>
              </a:rPr>
              <a:t>CPM</a:t>
            </a:r>
            <a:r>
              <a:rPr lang="zh-CN" altLang="en-US" sz="1200" dirty="0">
                <a:latin typeface="Arial" panose="020B0604020202020204" pitchFamily="34" charset="0"/>
              </a:rPr>
              <a:t>同时支持</a:t>
            </a:r>
            <a:r>
              <a:rPr lang="en-US" altLang="zh-CN" sz="1200" dirty="0">
                <a:latin typeface="Arial" panose="020B0604020202020204" pitchFamily="34" charset="0"/>
              </a:rPr>
              <a:t>3</a:t>
            </a:r>
            <a:r>
              <a:rPr lang="zh-CN" altLang="en-US" sz="1200" dirty="0">
                <a:latin typeface="Arial" panose="020B0604020202020204" pitchFamily="34" charset="0"/>
              </a:rPr>
              <a:t>个快速的串行通信控制器（</a:t>
            </a:r>
            <a:r>
              <a:rPr lang="en-US" altLang="zh-CN" sz="1200" dirty="0">
                <a:latin typeface="Arial" panose="020B0604020202020204" pitchFamily="34" charset="0"/>
              </a:rPr>
              <a:t>FCC</a:t>
            </a:r>
            <a:r>
              <a:rPr lang="zh-CN" altLang="en-US" sz="1200" dirty="0">
                <a:latin typeface="Arial" panose="020B0604020202020204" pitchFamily="34" charset="0"/>
              </a:rPr>
              <a:t>）、</a:t>
            </a:r>
            <a:r>
              <a:rPr lang="en-US" altLang="zh-CN" sz="1200" dirty="0">
                <a:latin typeface="Arial" panose="020B0604020202020204" pitchFamily="34" charset="0"/>
              </a:rPr>
              <a:t>2</a:t>
            </a:r>
            <a:r>
              <a:rPr lang="zh-CN" altLang="en-US" sz="1200" dirty="0">
                <a:latin typeface="Arial" panose="020B0604020202020204" pitchFamily="34" charset="0"/>
              </a:rPr>
              <a:t>个多通道控制器（</a:t>
            </a:r>
            <a:r>
              <a:rPr lang="en-US" altLang="zh-CN" sz="1200" dirty="0">
                <a:latin typeface="Arial" panose="020B0604020202020204" pitchFamily="34" charset="0"/>
              </a:rPr>
              <a:t>MCC</a:t>
            </a:r>
            <a:r>
              <a:rPr lang="zh-CN" altLang="en-US" sz="1200" dirty="0">
                <a:latin typeface="Arial" panose="020B0604020202020204" pitchFamily="34" charset="0"/>
              </a:rPr>
              <a:t>）、</a:t>
            </a:r>
            <a:r>
              <a:rPr lang="en-US" altLang="zh-CN" sz="1200" dirty="0">
                <a:latin typeface="Arial" panose="020B0604020202020204" pitchFamily="34" charset="0"/>
              </a:rPr>
              <a:t>4</a:t>
            </a:r>
            <a:r>
              <a:rPr lang="zh-CN" altLang="en-US" sz="1200" dirty="0">
                <a:latin typeface="Arial" panose="020B0604020202020204" pitchFamily="34" charset="0"/>
              </a:rPr>
              <a:t>个串行通信控制器（</a:t>
            </a:r>
            <a:r>
              <a:rPr lang="en-US" altLang="zh-CN" sz="1200" dirty="0">
                <a:latin typeface="Arial" panose="020B0604020202020204" pitchFamily="34" charset="0"/>
              </a:rPr>
              <a:t>SCC</a:t>
            </a:r>
            <a:r>
              <a:rPr lang="zh-CN" altLang="en-US" sz="1200" dirty="0">
                <a:latin typeface="Arial" panose="020B0604020202020204" pitchFamily="34" charset="0"/>
              </a:rPr>
              <a:t>）、</a:t>
            </a:r>
            <a:r>
              <a:rPr lang="en-US" altLang="zh-CN" sz="1200" dirty="0">
                <a:latin typeface="Arial" panose="020B0604020202020204" pitchFamily="34" charset="0"/>
              </a:rPr>
              <a:t>2</a:t>
            </a:r>
            <a:r>
              <a:rPr lang="zh-CN" altLang="en-US" sz="1200" dirty="0">
                <a:latin typeface="Arial" panose="020B0604020202020204" pitchFamily="34" charset="0"/>
              </a:rPr>
              <a:t>个串行管理控制器（</a:t>
            </a:r>
            <a:r>
              <a:rPr lang="en-US" altLang="zh-CN" sz="1200" dirty="0">
                <a:latin typeface="Arial" panose="020B0604020202020204" pitchFamily="34" charset="0"/>
              </a:rPr>
              <a:t>SMC</a:t>
            </a:r>
            <a:r>
              <a:rPr lang="zh-CN" altLang="en-US" sz="1200" dirty="0">
                <a:latin typeface="Arial" panose="020B0604020202020204" pitchFamily="34" charset="0"/>
              </a:rPr>
              <a:t>）、</a:t>
            </a:r>
            <a:r>
              <a:rPr lang="en-US" altLang="zh-CN" sz="1200" dirty="0">
                <a:latin typeface="Arial" panose="020B0604020202020204" pitchFamily="34" charset="0"/>
              </a:rPr>
              <a:t>1</a:t>
            </a:r>
            <a:r>
              <a:rPr lang="zh-CN" altLang="en-US" sz="1200" dirty="0">
                <a:latin typeface="Arial" panose="020B0604020202020204" pitchFamily="34" charset="0"/>
              </a:rPr>
              <a:t>个串行外围接口（</a:t>
            </a:r>
            <a:r>
              <a:rPr lang="en-US" altLang="zh-CN" sz="1200" dirty="0">
                <a:latin typeface="Arial" panose="020B0604020202020204" pitchFamily="34" charset="0"/>
              </a:rPr>
              <a:t>SPI</a:t>
            </a:r>
            <a:r>
              <a:rPr lang="zh-CN" altLang="en-US" sz="1200" dirty="0">
                <a:latin typeface="Arial" panose="020B0604020202020204" pitchFamily="34" charset="0"/>
              </a:rPr>
              <a:t>）和一个</a:t>
            </a:r>
            <a:r>
              <a:rPr lang="en-US" altLang="zh-CN" sz="1200" dirty="0">
                <a:latin typeface="Arial" panose="020B0604020202020204" pitchFamily="34" charset="0"/>
              </a:rPr>
              <a:t>I2C</a:t>
            </a:r>
            <a:r>
              <a:rPr lang="zh-CN" altLang="en-US" sz="1200" dirty="0">
                <a:latin typeface="Arial" panose="020B0604020202020204" pitchFamily="34" charset="0"/>
              </a:rPr>
              <a:t>接口。</a:t>
            </a:r>
            <a:r>
              <a:rPr lang="en-US" altLang="zh-CN" sz="1200" dirty="0">
                <a:latin typeface="Arial" panose="020B0604020202020204" pitchFamily="34" charset="0"/>
              </a:rPr>
              <a:t>PowerPC </a:t>
            </a:r>
            <a:r>
              <a:rPr lang="zh-CN" altLang="en-US" sz="1200" dirty="0">
                <a:latin typeface="Arial" panose="020B0604020202020204" pitchFamily="34" charset="0"/>
              </a:rPr>
              <a:t>内核和</a:t>
            </a:r>
            <a:r>
              <a:rPr lang="en-US" altLang="zh-CN" sz="1200" dirty="0">
                <a:latin typeface="Arial" panose="020B0604020202020204" pitchFamily="34" charset="0"/>
              </a:rPr>
              <a:t>CPM</a:t>
            </a:r>
            <a:r>
              <a:rPr lang="zh-CN" altLang="en-US" sz="1200" dirty="0">
                <a:latin typeface="Arial" panose="020B0604020202020204" pitchFamily="34" charset="0"/>
              </a:rPr>
              <a:t>的组合，加之 </a:t>
            </a:r>
            <a:r>
              <a:rPr lang="en-US" altLang="zh-CN" sz="1200" dirty="0">
                <a:latin typeface="Arial" panose="020B0604020202020204" pitchFamily="34" charset="0"/>
              </a:rPr>
              <a:t>MPC8260 </a:t>
            </a:r>
            <a:r>
              <a:rPr lang="zh-CN" altLang="en-US" sz="1200" dirty="0">
                <a:latin typeface="Arial" panose="020B0604020202020204" pitchFamily="34" charset="0"/>
              </a:rPr>
              <a:t>的多功能和高性能，为用户在网络和通信产品的开发方面提供巨大的潜力并缩短开发周期，加速产品的上市。</a:t>
            </a:r>
          </a:p>
          <a:p>
            <a:pPr eaLnBrk="1" hangingPunct="1">
              <a:lnSpc>
                <a:spcPct val="80000"/>
              </a:lnSpc>
            </a:pPr>
            <a:endParaRPr lang="en-US" altLang="zh-CN" sz="1200" dirty="0">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0D555579-C5B6-43E5-A470-423433565C78}" type="slidenum">
              <a:rPr lang="zh-CN" altLang="en-US" smtClean="0"/>
              <a:t>51</a:t>
            </a:fld>
            <a:endParaRPr lang="zh-CN" altLang="en-US"/>
          </a:p>
        </p:txBody>
      </p:sp>
    </p:spTree>
    <p:extLst>
      <p:ext uri="{BB962C8B-B14F-4D97-AF65-F5344CB8AC3E}">
        <p14:creationId xmlns:p14="http://schemas.microsoft.com/office/powerpoint/2010/main" val="1794393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pPr>
            <a:r>
              <a:rPr lang="en-US" altLang="zh-CN" sz="1200" dirty="0">
                <a:latin typeface="Arial" panose="020B0604020202020204" pitchFamily="34" charset="0"/>
              </a:rPr>
              <a:t>PowerPC</a:t>
            </a:r>
            <a:r>
              <a:rPr lang="zh-CN" altLang="en-US" sz="1200" dirty="0">
                <a:latin typeface="Arial" panose="020B0604020202020204" pitchFamily="34" charset="0"/>
              </a:rPr>
              <a:t>处理器早已广为人知，其在全世界通信处理器市场上处于无可争议的领袖地位。迄今为止它已经向全球</a:t>
            </a:r>
            <a:r>
              <a:rPr lang="en-US" altLang="zh-CN" sz="1200" dirty="0">
                <a:latin typeface="Arial" panose="020B0604020202020204" pitchFamily="34" charset="0"/>
              </a:rPr>
              <a:t>350</a:t>
            </a:r>
            <a:r>
              <a:rPr lang="zh-CN" altLang="en-US" sz="1200" dirty="0">
                <a:latin typeface="Arial" panose="020B0604020202020204" pitchFamily="34" charset="0"/>
              </a:rPr>
              <a:t>多家客户销出了</a:t>
            </a:r>
            <a:r>
              <a:rPr lang="en-US" altLang="zh-CN" sz="1200" dirty="0">
                <a:latin typeface="Arial" panose="020B0604020202020204" pitchFamily="34" charset="0"/>
              </a:rPr>
              <a:t>1</a:t>
            </a:r>
            <a:r>
              <a:rPr lang="zh-CN" altLang="en-US" sz="1200" dirty="0">
                <a:latin typeface="Arial" panose="020B0604020202020204" pitchFamily="34" charset="0"/>
              </a:rPr>
              <a:t>亿多只通信处理器，并赢得了</a:t>
            </a:r>
            <a:r>
              <a:rPr lang="en-US" altLang="zh-CN" sz="1200" dirty="0">
                <a:latin typeface="Arial" panose="020B0604020202020204" pitchFamily="34" charset="0"/>
              </a:rPr>
              <a:t>5000</a:t>
            </a:r>
            <a:r>
              <a:rPr lang="zh-CN" altLang="en-US" sz="1200" dirty="0">
                <a:latin typeface="Arial" panose="020B0604020202020204" pitchFamily="34" charset="0"/>
              </a:rPr>
              <a:t>多项设计合同，其中大部分归功于它的</a:t>
            </a:r>
            <a:r>
              <a:rPr lang="en-US" altLang="zh-CN" sz="1200" dirty="0" err="1">
                <a:latin typeface="Arial" panose="020B0604020202020204" pitchFamily="34" charset="0"/>
              </a:rPr>
              <a:t>PowerQUICC</a:t>
            </a:r>
            <a:r>
              <a:rPr lang="en-US" altLang="zh-CN" sz="1200" dirty="0">
                <a:latin typeface="Arial" panose="020B0604020202020204" pitchFamily="34" charset="0"/>
              </a:rPr>
              <a:t>(TM)</a:t>
            </a:r>
            <a:r>
              <a:rPr lang="zh-CN" altLang="en-US" sz="1200" dirty="0">
                <a:latin typeface="Arial" panose="020B0604020202020204" pitchFamily="34" charset="0"/>
              </a:rPr>
              <a:t>处理器系列。</a:t>
            </a:r>
            <a:r>
              <a:rPr lang="en-US" altLang="zh-CN" sz="1200" dirty="0">
                <a:latin typeface="Arial" panose="020B0604020202020204" pitchFamily="34" charset="0"/>
              </a:rPr>
              <a:t>Gartner Dataquest</a:t>
            </a:r>
            <a:r>
              <a:rPr lang="zh-CN" altLang="en-US" sz="1200" dirty="0">
                <a:latin typeface="Arial" panose="020B0604020202020204" pitchFamily="34" charset="0"/>
              </a:rPr>
              <a:t>在</a:t>
            </a:r>
            <a:r>
              <a:rPr lang="en-US" altLang="zh-CN" sz="1200" dirty="0">
                <a:latin typeface="Arial" panose="020B0604020202020204" pitchFamily="34" charset="0"/>
              </a:rPr>
              <a:t>2002</a:t>
            </a:r>
            <a:r>
              <a:rPr lang="zh-CN" altLang="en-US" sz="1200" dirty="0">
                <a:latin typeface="Arial" panose="020B0604020202020204" pitchFamily="34" charset="0"/>
              </a:rPr>
              <a:t>年</a:t>
            </a:r>
            <a:r>
              <a:rPr lang="en-US" altLang="zh-CN" sz="1200" dirty="0">
                <a:latin typeface="Arial" panose="020B0604020202020204" pitchFamily="34" charset="0"/>
              </a:rPr>
              <a:t>5</a:t>
            </a:r>
            <a:r>
              <a:rPr lang="zh-CN" altLang="en-US" sz="1200" dirty="0">
                <a:latin typeface="Arial" panose="020B0604020202020204" pitchFamily="34" charset="0"/>
              </a:rPr>
              <a:t>月公布的一份报告说，摩托罗拉公司在通信处理器集成电路市场上的占有率排名第一，占据</a:t>
            </a:r>
            <a:r>
              <a:rPr lang="en-US" altLang="zh-CN" sz="1200" dirty="0">
                <a:latin typeface="Arial" panose="020B0604020202020204" pitchFamily="34" charset="0"/>
              </a:rPr>
              <a:t>74.7%</a:t>
            </a:r>
            <a:r>
              <a:rPr lang="zh-CN" altLang="en-US" sz="1200" dirty="0">
                <a:latin typeface="Arial" panose="020B0604020202020204" pitchFamily="34" charset="0"/>
              </a:rPr>
              <a:t>的市场份额。 </a:t>
            </a:r>
          </a:p>
          <a:p>
            <a:pPr eaLnBrk="1" hangingPunct="1">
              <a:lnSpc>
                <a:spcPct val="80000"/>
              </a:lnSpc>
            </a:pPr>
            <a:endParaRPr lang="zh-CN" altLang="en-US" sz="1200" dirty="0">
              <a:latin typeface="Arial" panose="020B0604020202020204" pitchFamily="34" charset="0"/>
            </a:endParaRPr>
          </a:p>
          <a:p>
            <a:pPr eaLnBrk="1" hangingPunct="1">
              <a:lnSpc>
                <a:spcPct val="80000"/>
              </a:lnSpc>
            </a:pPr>
            <a:r>
              <a:rPr lang="zh-CN" altLang="en-US" sz="1200" dirty="0">
                <a:latin typeface="Arial" panose="020B0604020202020204" pitchFamily="34" charset="0"/>
              </a:rPr>
              <a:t>摩托罗拉公司的通信处理器设计力求多才多艺用途，因此得到了广泛的应用。该公司的</a:t>
            </a:r>
            <a:r>
              <a:rPr lang="en-US" altLang="zh-CN" sz="1200" dirty="0" err="1">
                <a:latin typeface="Arial" panose="020B0604020202020204" pitchFamily="34" charset="0"/>
              </a:rPr>
              <a:t>PowerQUICC</a:t>
            </a:r>
            <a:r>
              <a:rPr lang="zh-CN" altLang="en-US" sz="1200" dirty="0">
                <a:latin typeface="Arial" panose="020B0604020202020204" pitchFamily="34" charset="0"/>
              </a:rPr>
              <a:t>处理器系列被广泛地用于当今市场上的</a:t>
            </a:r>
            <a:r>
              <a:rPr lang="en-US" altLang="zh-CN" sz="1200" dirty="0">
                <a:latin typeface="Arial" panose="020B0604020202020204" pitchFamily="34" charset="0"/>
              </a:rPr>
              <a:t>DSL</a:t>
            </a:r>
            <a:r>
              <a:rPr lang="zh-CN" altLang="en-US" sz="1200" dirty="0">
                <a:latin typeface="Arial" panose="020B0604020202020204" pitchFamily="34" charset="0"/>
              </a:rPr>
              <a:t>调制解调器、</a:t>
            </a:r>
            <a:r>
              <a:rPr lang="en-US" altLang="zh-CN" sz="1200" dirty="0">
                <a:latin typeface="Arial" panose="020B0604020202020204" pitchFamily="34" charset="0"/>
              </a:rPr>
              <a:t>SOHO</a:t>
            </a:r>
            <a:r>
              <a:rPr lang="zh-CN" altLang="en-US" sz="1200" dirty="0">
                <a:latin typeface="Arial" panose="020B0604020202020204" pitchFamily="34" charset="0"/>
              </a:rPr>
              <a:t>路由器、远程接入服务器、</a:t>
            </a:r>
            <a:r>
              <a:rPr lang="en-US" altLang="zh-CN" sz="1200" dirty="0">
                <a:latin typeface="Arial" panose="020B0604020202020204" pitchFamily="34" charset="0"/>
              </a:rPr>
              <a:t>DSLAM</a:t>
            </a:r>
            <a:r>
              <a:rPr lang="zh-CN" altLang="en-US" sz="1200" dirty="0">
                <a:latin typeface="Arial" panose="020B0604020202020204" pitchFamily="34" charset="0"/>
              </a:rPr>
              <a:t>、中心局交换机设备、无线基础设施基站、企业路由器以及媒体网关。</a:t>
            </a:r>
          </a:p>
          <a:p>
            <a:pPr eaLnBrk="1" hangingPunct="1">
              <a:lnSpc>
                <a:spcPct val="80000"/>
              </a:lnSpc>
            </a:pPr>
            <a:endParaRPr lang="zh-CN" altLang="en-US" sz="1200" dirty="0">
              <a:latin typeface="Arial" panose="020B0604020202020204" pitchFamily="34" charset="0"/>
            </a:endParaRPr>
          </a:p>
          <a:p>
            <a:pPr eaLnBrk="1" hangingPunct="1">
              <a:lnSpc>
                <a:spcPct val="80000"/>
              </a:lnSpc>
            </a:pPr>
            <a:r>
              <a:rPr lang="zh-CN" altLang="en-US" sz="1200" dirty="0">
                <a:latin typeface="Arial" panose="020B0604020202020204" pitchFamily="34" charset="0"/>
              </a:rPr>
              <a:t>摩托罗拉公司在</a:t>
            </a:r>
            <a:r>
              <a:rPr lang="en-US" altLang="zh-CN" sz="1200" dirty="0">
                <a:latin typeface="Arial" panose="020B0604020202020204" pitchFamily="34" charset="0"/>
              </a:rPr>
              <a:t>1989</a:t>
            </a:r>
            <a:r>
              <a:rPr lang="zh-CN" altLang="en-US" sz="1200" dirty="0">
                <a:latin typeface="Arial" panose="020B0604020202020204" pitchFamily="34" charset="0"/>
              </a:rPr>
              <a:t>年推出了</a:t>
            </a:r>
            <a:r>
              <a:rPr lang="en-US" altLang="zh-CN" sz="1200" dirty="0">
                <a:latin typeface="Arial" panose="020B0604020202020204" pitchFamily="34" charset="0"/>
              </a:rPr>
              <a:t>MC68302</a:t>
            </a:r>
            <a:r>
              <a:rPr lang="zh-CN" altLang="en-US" sz="1200" dirty="0">
                <a:latin typeface="Arial" panose="020B0604020202020204" pitchFamily="34" charset="0"/>
              </a:rPr>
              <a:t>芯片并从此进入通信处理器市场，这也是该行业第一款多协议微处理芯片。继</a:t>
            </a:r>
            <a:r>
              <a:rPr lang="en-US" altLang="zh-CN" sz="1200" dirty="0">
                <a:latin typeface="Arial" panose="020B0604020202020204" pitchFamily="34" charset="0"/>
              </a:rPr>
              <a:t>MC68302</a:t>
            </a:r>
            <a:r>
              <a:rPr lang="zh-CN" altLang="en-US" sz="1200" dirty="0">
                <a:latin typeface="Arial" panose="020B0604020202020204" pitchFamily="34" charset="0"/>
              </a:rPr>
              <a:t>之后，摩托罗拉公司于</a:t>
            </a:r>
            <a:r>
              <a:rPr lang="en-US" altLang="zh-CN" sz="1200" dirty="0">
                <a:latin typeface="Arial" panose="020B0604020202020204" pitchFamily="34" charset="0"/>
              </a:rPr>
              <a:t>1996</a:t>
            </a:r>
            <a:r>
              <a:rPr lang="zh-CN" altLang="en-US" sz="1200" dirty="0">
                <a:latin typeface="Arial" panose="020B0604020202020204" pitchFamily="34" charset="0"/>
              </a:rPr>
              <a:t>年推出了多用途</a:t>
            </a:r>
            <a:r>
              <a:rPr lang="en-US" altLang="zh-CN" sz="1200" dirty="0" err="1">
                <a:latin typeface="Arial" panose="020B0604020202020204" pitchFamily="34" charset="0"/>
              </a:rPr>
              <a:t>PowerQUICC</a:t>
            </a:r>
            <a:r>
              <a:rPr lang="zh-CN" altLang="en-US" sz="1200" dirty="0">
                <a:latin typeface="Arial" panose="020B0604020202020204" pitchFamily="34" charset="0"/>
              </a:rPr>
              <a:t>系列处理器，</a:t>
            </a:r>
            <a:r>
              <a:rPr lang="en-US" altLang="zh-CN" sz="1200" dirty="0">
                <a:latin typeface="Arial" panose="020B0604020202020204" pitchFamily="34" charset="0"/>
              </a:rPr>
              <a:t>1998</a:t>
            </a:r>
            <a:r>
              <a:rPr lang="zh-CN" altLang="en-US" sz="1200" dirty="0">
                <a:latin typeface="Arial" panose="020B0604020202020204" pitchFamily="34" charset="0"/>
              </a:rPr>
              <a:t>年推出的</a:t>
            </a:r>
            <a:r>
              <a:rPr lang="en-US" altLang="zh-CN" sz="1200" dirty="0" err="1">
                <a:latin typeface="Arial" panose="020B0604020202020204" pitchFamily="34" charset="0"/>
              </a:rPr>
              <a:t>PowerQUICC</a:t>
            </a:r>
            <a:r>
              <a:rPr lang="en-US" altLang="zh-CN" sz="1200" dirty="0">
                <a:latin typeface="Arial" panose="020B0604020202020204" pitchFamily="34" charset="0"/>
              </a:rPr>
              <a:t> II(TM)</a:t>
            </a:r>
            <a:r>
              <a:rPr lang="zh-CN" altLang="en-US" sz="1200" dirty="0">
                <a:latin typeface="Arial" panose="020B0604020202020204" pitchFamily="34" charset="0"/>
              </a:rPr>
              <a:t>系列处理器。在继续加大对整个</a:t>
            </a:r>
            <a:r>
              <a:rPr lang="en-US" altLang="zh-CN" sz="1200" dirty="0" err="1">
                <a:latin typeface="Arial" panose="020B0604020202020204" pitchFamily="34" charset="0"/>
              </a:rPr>
              <a:t>PowerQUICC</a:t>
            </a:r>
            <a:r>
              <a:rPr lang="zh-CN" altLang="en-US" sz="1200" dirty="0">
                <a:latin typeface="Arial" panose="020B0604020202020204" pitchFamily="34" charset="0"/>
              </a:rPr>
              <a:t>产品系列的投资的同时，摩托罗拉公司又推出了</a:t>
            </a:r>
            <a:r>
              <a:rPr lang="en-US" altLang="zh-CN" sz="1200" dirty="0" err="1">
                <a:latin typeface="Arial" panose="020B0604020202020204" pitchFamily="34" charset="0"/>
              </a:rPr>
              <a:t>PowerQUICC</a:t>
            </a:r>
            <a:r>
              <a:rPr lang="en-US" altLang="zh-CN" sz="1200" dirty="0">
                <a:latin typeface="Arial" panose="020B0604020202020204" pitchFamily="34" charset="0"/>
              </a:rPr>
              <a:t> III(TM)</a:t>
            </a:r>
            <a:r>
              <a:rPr lang="zh-CN" altLang="en-US" sz="1200" dirty="0">
                <a:latin typeface="Arial" panose="020B0604020202020204" pitchFamily="34" charset="0"/>
              </a:rPr>
              <a:t>系列处理器。</a:t>
            </a:r>
            <a:r>
              <a:rPr lang="en-US" altLang="zh-CN" sz="1200" dirty="0" err="1">
                <a:latin typeface="Arial" panose="020B0604020202020204" pitchFamily="34" charset="0"/>
              </a:rPr>
              <a:t>PowerQUICC</a:t>
            </a:r>
            <a:r>
              <a:rPr lang="zh-CN" altLang="en-US" sz="1200" dirty="0">
                <a:latin typeface="Arial" panose="020B0604020202020204" pitchFamily="34" charset="0"/>
              </a:rPr>
              <a:t>家族包括一些极为经典的通信处理器如：</a:t>
            </a:r>
          </a:p>
          <a:p>
            <a:pPr eaLnBrk="1" hangingPunct="1">
              <a:lnSpc>
                <a:spcPct val="80000"/>
              </a:lnSpc>
            </a:pPr>
            <a:endParaRPr lang="zh-CN" altLang="en-US" sz="1200" dirty="0">
              <a:latin typeface="Arial" panose="020B0604020202020204" pitchFamily="34" charset="0"/>
            </a:endParaRPr>
          </a:p>
          <a:p>
            <a:pPr eaLnBrk="1" hangingPunct="1">
              <a:lnSpc>
                <a:spcPct val="80000"/>
              </a:lnSpc>
            </a:pPr>
            <a:r>
              <a:rPr lang="en-US" altLang="zh-CN" sz="1200" dirty="0">
                <a:latin typeface="Arial" panose="020B0604020202020204" pitchFamily="34" charset="0"/>
              </a:rPr>
              <a:t>MPC860</a:t>
            </a:r>
            <a:r>
              <a:rPr lang="zh-CN" altLang="en-US" sz="1200" dirty="0">
                <a:latin typeface="Arial" panose="020B0604020202020204" pitchFamily="34" charset="0"/>
              </a:rPr>
              <a:t>：</a:t>
            </a:r>
            <a:r>
              <a:rPr lang="en-US" altLang="zh-CN" sz="1200" dirty="0">
                <a:latin typeface="Arial" panose="020B0604020202020204" pitchFamily="34" charset="0"/>
              </a:rPr>
              <a:t>MPC860 </a:t>
            </a:r>
            <a:r>
              <a:rPr lang="en-US" altLang="zh-CN" sz="1200" dirty="0" err="1">
                <a:latin typeface="Arial" panose="020B0604020202020204" pitchFamily="34" charset="0"/>
              </a:rPr>
              <a:t>PowerQUICC</a:t>
            </a:r>
            <a:r>
              <a:rPr lang="zh-CN" altLang="en-US" sz="1200" dirty="0">
                <a:latin typeface="Arial" panose="020B0604020202020204" pitchFamily="34" charset="0"/>
              </a:rPr>
              <a:t>内部集成了微处理器和一些控制领域的常用外围组件，特别适用于通信产品。</a:t>
            </a:r>
            <a:r>
              <a:rPr lang="en-US" altLang="zh-CN" sz="1200" dirty="0" err="1">
                <a:latin typeface="Arial" panose="020B0604020202020204" pitchFamily="34" charset="0"/>
              </a:rPr>
              <a:t>PowerQUICC</a:t>
            </a:r>
            <a:r>
              <a:rPr lang="en-US" altLang="zh-CN" sz="1200" dirty="0">
                <a:latin typeface="Arial" panose="020B0604020202020204" pitchFamily="34" charset="0"/>
              </a:rPr>
              <a:t> </a:t>
            </a:r>
            <a:r>
              <a:rPr lang="zh-CN" altLang="en-US" sz="1200" dirty="0">
                <a:latin typeface="Arial" panose="020B0604020202020204" pitchFamily="34" charset="0"/>
              </a:rPr>
              <a:t>可以被称为</a:t>
            </a:r>
            <a:r>
              <a:rPr lang="en-US" altLang="zh-CN" sz="1200" dirty="0">
                <a:latin typeface="Arial" panose="020B0604020202020204" pitchFamily="34" charset="0"/>
              </a:rPr>
              <a:t>MC68360</a:t>
            </a:r>
            <a:r>
              <a:rPr lang="zh-CN" altLang="en-US" sz="1200" dirty="0">
                <a:latin typeface="Arial" panose="020B0604020202020204" pitchFamily="34" charset="0"/>
              </a:rPr>
              <a:t>的在网络和数据通信领域的新一代产品，提高了器件运行的各方面性能，包括器件的适应性、扩展能力和集成度等。类似于</a:t>
            </a:r>
            <a:r>
              <a:rPr lang="en-US" altLang="zh-CN" sz="1200" dirty="0">
                <a:latin typeface="Arial" panose="020B0604020202020204" pitchFamily="34" charset="0"/>
              </a:rPr>
              <a:t>MC68360 QUICC</a:t>
            </a:r>
            <a:r>
              <a:rPr lang="zh-CN" altLang="en-US" sz="1200" dirty="0">
                <a:latin typeface="Arial" panose="020B0604020202020204" pitchFamily="34" charset="0"/>
              </a:rPr>
              <a:t>，</a:t>
            </a:r>
            <a:r>
              <a:rPr lang="en-US" altLang="zh-CN" sz="1200" dirty="0">
                <a:latin typeface="Arial" panose="020B0604020202020204" pitchFamily="34" charset="0"/>
              </a:rPr>
              <a:t>MPC860 </a:t>
            </a:r>
            <a:r>
              <a:rPr lang="en-US" altLang="zh-CN" sz="1200" dirty="0" err="1">
                <a:latin typeface="Arial" panose="020B0604020202020204" pitchFamily="34" charset="0"/>
              </a:rPr>
              <a:t>PowerQUICC</a:t>
            </a:r>
            <a:r>
              <a:rPr lang="zh-CN" altLang="en-US" sz="1200" dirty="0">
                <a:latin typeface="Arial" panose="020B0604020202020204" pitchFamily="34" charset="0"/>
              </a:rPr>
              <a:t>集成了两个处理块。一个处理块是嵌入的</a:t>
            </a:r>
            <a:r>
              <a:rPr lang="en-US" altLang="zh-CN" sz="1200" dirty="0">
                <a:latin typeface="Arial" panose="020B0604020202020204" pitchFamily="34" charset="0"/>
              </a:rPr>
              <a:t>PowerPC</a:t>
            </a:r>
            <a:r>
              <a:rPr lang="zh-CN" altLang="en-US" sz="1200" dirty="0">
                <a:latin typeface="Arial" panose="020B0604020202020204" pitchFamily="34" charset="0"/>
              </a:rPr>
              <a:t>核，另一个是通信处理模块（</a:t>
            </a:r>
            <a:r>
              <a:rPr lang="en-US" altLang="zh-CN" sz="1200" dirty="0">
                <a:latin typeface="Arial" panose="020B0604020202020204" pitchFamily="34" charset="0"/>
              </a:rPr>
              <a:t>CPM</a:t>
            </a:r>
            <a:r>
              <a:rPr lang="zh-CN" altLang="en-US" sz="1200" dirty="0">
                <a:latin typeface="Arial" panose="020B0604020202020204" pitchFamily="34" charset="0"/>
              </a:rPr>
              <a:t>），与</a:t>
            </a:r>
            <a:r>
              <a:rPr lang="en-US" altLang="zh-CN" sz="1200" dirty="0">
                <a:latin typeface="Arial" panose="020B0604020202020204" pitchFamily="34" charset="0"/>
              </a:rPr>
              <a:t>MC68360</a:t>
            </a:r>
            <a:r>
              <a:rPr lang="zh-CN" altLang="en-US" sz="1200" dirty="0">
                <a:latin typeface="Arial" panose="020B0604020202020204" pitchFamily="34" charset="0"/>
              </a:rPr>
              <a:t>的</a:t>
            </a:r>
            <a:r>
              <a:rPr lang="en-US" altLang="zh-CN" sz="1200" dirty="0">
                <a:latin typeface="Arial" panose="020B0604020202020204" pitchFamily="34" charset="0"/>
              </a:rPr>
              <a:t>CPM</a:t>
            </a:r>
            <a:r>
              <a:rPr lang="zh-CN" altLang="en-US" sz="1200" dirty="0">
                <a:latin typeface="Arial" panose="020B0604020202020204" pitchFamily="34" charset="0"/>
              </a:rPr>
              <a:t>基本类似。由于</a:t>
            </a:r>
            <a:r>
              <a:rPr lang="en-US" altLang="zh-CN" sz="1200" dirty="0">
                <a:latin typeface="Arial" panose="020B0604020202020204" pitchFamily="34" charset="0"/>
              </a:rPr>
              <a:t>CPM</a:t>
            </a:r>
            <a:r>
              <a:rPr lang="zh-CN" altLang="en-US" sz="1200" dirty="0">
                <a:latin typeface="Arial" panose="020B0604020202020204" pitchFamily="34" charset="0"/>
              </a:rPr>
              <a:t>分担了嵌入式</a:t>
            </a:r>
            <a:r>
              <a:rPr lang="en-US" altLang="zh-CN" sz="1200" dirty="0">
                <a:latin typeface="Arial" panose="020B0604020202020204" pitchFamily="34" charset="0"/>
              </a:rPr>
              <a:t>PowerPC</a:t>
            </a:r>
            <a:r>
              <a:rPr lang="zh-CN" altLang="en-US" sz="1200" dirty="0">
                <a:latin typeface="Arial" panose="020B0604020202020204" pitchFamily="34" charset="0"/>
              </a:rPr>
              <a:t>核的外围工作任务，这种双处理器体系结构功耗要低于传统的体系结构的处理器。 </a:t>
            </a:r>
          </a:p>
          <a:p>
            <a:pPr eaLnBrk="1" hangingPunct="1">
              <a:lnSpc>
                <a:spcPct val="80000"/>
              </a:lnSpc>
            </a:pPr>
            <a:endParaRPr lang="zh-CN" altLang="en-US" sz="1200" dirty="0">
              <a:latin typeface="Arial" panose="020B0604020202020204" pitchFamily="34" charset="0"/>
            </a:endParaRPr>
          </a:p>
          <a:p>
            <a:pPr eaLnBrk="1" hangingPunct="1">
              <a:lnSpc>
                <a:spcPct val="80000"/>
              </a:lnSpc>
            </a:pPr>
            <a:r>
              <a:rPr lang="en-US" altLang="zh-CN" sz="1200" dirty="0">
                <a:latin typeface="Arial" panose="020B0604020202020204" pitchFamily="34" charset="0"/>
              </a:rPr>
              <a:t>MPC8245</a:t>
            </a:r>
            <a:r>
              <a:rPr lang="zh-CN" altLang="en-US" sz="1200" dirty="0">
                <a:latin typeface="Arial" panose="020B0604020202020204" pitchFamily="34" charset="0"/>
              </a:rPr>
              <a:t>：</a:t>
            </a:r>
            <a:r>
              <a:rPr lang="en-US" altLang="zh-CN" sz="1200" dirty="0">
                <a:latin typeface="Arial" panose="020B0604020202020204" pitchFamily="34" charset="0"/>
              </a:rPr>
              <a:t>MPC8245</a:t>
            </a:r>
            <a:r>
              <a:rPr lang="zh-CN" altLang="en-US" sz="1200" dirty="0">
                <a:latin typeface="Arial" panose="020B0604020202020204" pitchFamily="34" charset="0"/>
              </a:rPr>
              <a:t>集成</a:t>
            </a:r>
            <a:r>
              <a:rPr lang="en-US" altLang="zh-CN" sz="1200" dirty="0">
                <a:latin typeface="Arial" panose="020B0604020202020204" pitchFamily="34" charset="0"/>
              </a:rPr>
              <a:t>PowerPC</a:t>
            </a:r>
            <a:r>
              <a:rPr lang="zh-CN" altLang="en-US" sz="1200" dirty="0">
                <a:latin typeface="Arial" panose="020B0604020202020204" pitchFamily="34" charset="0"/>
              </a:rPr>
              <a:t>处理器适用于那些对成本、空间、功耗和性能都有很高要求的应用领域。该器件有较高的集成度，它集</a:t>
            </a:r>
            <a:r>
              <a:rPr lang="en-US" altLang="zh-CN" sz="1200" dirty="0">
                <a:latin typeface="Arial" panose="020B0604020202020204" pitchFamily="34" charset="0"/>
              </a:rPr>
              <a:t>5</a:t>
            </a:r>
            <a:r>
              <a:rPr lang="zh-CN" altLang="en-US" sz="1200" dirty="0">
                <a:latin typeface="Arial" panose="020B0604020202020204" pitchFamily="34" charset="0"/>
              </a:rPr>
              <a:t>个芯片于一体，从而降低了系统的组成开销。高集成度的结果是简化了电路板的设计，降低了功耗和加快了开发调试时间。这种低成本多用途的集成处理器的设计目标是使用</a:t>
            </a:r>
            <a:r>
              <a:rPr lang="en-US" altLang="zh-CN" sz="1200" dirty="0">
                <a:latin typeface="Arial" panose="020B0604020202020204" pitchFamily="34" charset="0"/>
              </a:rPr>
              <a:t>PCI</a:t>
            </a:r>
            <a:r>
              <a:rPr lang="zh-CN" altLang="en-US" sz="1200" dirty="0">
                <a:latin typeface="Arial" panose="020B0604020202020204" pitchFamily="34" charset="0"/>
              </a:rPr>
              <a:t>接口的网络基础结构、电讯和其它嵌入式应用。它可用于路由器、接线器、网络存储应用和图像显示系统。</a:t>
            </a:r>
          </a:p>
          <a:p>
            <a:pPr eaLnBrk="1" hangingPunct="1">
              <a:lnSpc>
                <a:spcPct val="80000"/>
              </a:lnSpc>
            </a:pPr>
            <a:endParaRPr lang="zh-CN" altLang="en-US" sz="1200" dirty="0">
              <a:latin typeface="Arial" panose="020B0604020202020204" pitchFamily="34" charset="0"/>
            </a:endParaRPr>
          </a:p>
          <a:p>
            <a:pPr eaLnBrk="1" hangingPunct="1">
              <a:lnSpc>
                <a:spcPct val="80000"/>
              </a:lnSpc>
            </a:pPr>
            <a:r>
              <a:rPr lang="en-US" altLang="zh-CN" sz="1200" dirty="0">
                <a:latin typeface="Arial" panose="020B0604020202020204" pitchFamily="34" charset="0"/>
              </a:rPr>
              <a:t>MPC8260</a:t>
            </a:r>
            <a:r>
              <a:rPr lang="zh-CN" altLang="en-US" sz="1200" dirty="0">
                <a:latin typeface="Arial" panose="020B0604020202020204" pitchFamily="34" charset="0"/>
              </a:rPr>
              <a:t>：</a:t>
            </a:r>
            <a:r>
              <a:rPr lang="en-US" altLang="zh-CN" sz="1200" dirty="0">
                <a:latin typeface="Arial" panose="020B0604020202020204" pitchFamily="34" charset="0"/>
              </a:rPr>
              <a:t>MPC8260 </a:t>
            </a:r>
            <a:r>
              <a:rPr lang="en-US" altLang="zh-CN" sz="1200" dirty="0" err="1">
                <a:latin typeface="Arial" panose="020B0604020202020204" pitchFamily="34" charset="0"/>
              </a:rPr>
              <a:t>PowerQUICC</a:t>
            </a:r>
            <a:r>
              <a:rPr lang="en-US" altLang="zh-CN" sz="1200" dirty="0">
                <a:latin typeface="Arial" panose="020B0604020202020204" pitchFamily="34" charset="0"/>
              </a:rPr>
              <a:t> II </a:t>
            </a:r>
            <a:r>
              <a:rPr lang="zh-CN" altLang="en-US" sz="1200" dirty="0">
                <a:latin typeface="Arial" panose="020B0604020202020204" pitchFamily="34" charset="0"/>
              </a:rPr>
              <a:t>是目前最先进的为电信和网络市场而设计的集成通信微处理器。高速的嵌入式</a:t>
            </a:r>
            <a:r>
              <a:rPr lang="en-US" altLang="zh-CN" sz="1200" dirty="0">
                <a:latin typeface="Arial" panose="020B0604020202020204" pitchFamily="34" charset="0"/>
              </a:rPr>
              <a:t>PowerPC</a:t>
            </a:r>
            <a:r>
              <a:rPr lang="zh-CN" altLang="en-US" sz="1200" dirty="0">
                <a:latin typeface="Arial" panose="020B0604020202020204" pitchFamily="34" charset="0"/>
              </a:rPr>
              <a:t>内核，连同极高的网络和通信外围设备集成度，摩托罗拉公司为用户提供了一个全新的整个系统解决方案来建立高端通信系统。</a:t>
            </a:r>
            <a:r>
              <a:rPr lang="en-US" altLang="zh-CN" sz="1200" dirty="0">
                <a:latin typeface="Arial" panose="020B0604020202020204" pitchFamily="34" charset="0"/>
              </a:rPr>
              <a:t>MPC8260 </a:t>
            </a:r>
            <a:r>
              <a:rPr lang="en-US" altLang="zh-CN" sz="1200" dirty="0" err="1">
                <a:latin typeface="Arial" panose="020B0604020202020204" pitchFamily="34" charset="0"/>
              </a:rPr>
              <a:t>PowerQUICC</a:t>
            </a:r>
            <a:r>
              <a:rPr lang="en-US" altLang="zh-CN" sz="1200" dirty="0">
                <a:latin typeface="Arial" panose="020B0604020202020204" pitchFamily="34" charset="0"/>
              </a:rPr>
              <a:t> II</a:t>
            </a:r>
            <a:r>
              <a:rPr lang="zh-CN" altLang="en-US" sz="1200" dirty="0">
                <a:latin typeface="Arial" panose="020B0604020202020204" pitchFamily="34" charset="0"/>
              </a:rPr>
              <a:t>可以称作是</a:t>
            </a:r>
            <a:r>
              <a:rPr lang="en-US" altLang="zh-CN" sz="1200" dirty="0">
                <a:latin typeface="Arial" panose="020B0604020202020204" pitchFamily="34" charset="0"/>
              </a:rPr>
              <a:t>MPC860 </a:t>
            </a:r>
            <a:r>
              <a:rPr lang="en-US" altLang="zh-CN" sz="1200" dirty="0" err="1">
                <a:latin typeface="Arial" panose="020B0604020202020204" pitchFamily="34" charset="0"/>
              </a:rPr>
              <a:t>PowerQUICC</a:t>
            </a:r>
            <a:r>
              <a:rPr lang="zh-CN" altLang="en-US" sz="1200" dirty="0">
                <a:latin typeface="Arial" panose="020B0604020202020204" pitchFamily="34" charset="0"/>
              </a:rPr>
              <a:t>的下一代产品，它在各方面的提供更高的性能，包括更大的灵活性、扩展的能力和更高的集成度。与</a:t>
            </a:r>
            <a:r>
              <a:rPr lang="en-US" altLang="zh-CN" sz="1200" dirty="0">
                <a:latin typeface="Arial" panose="020B0604020202020204" pitchFamily="34" charset="0"/>
              </a:rPr>
              <a:t>MPC860</a:t>
            </a:r>
            <a:r>
              <a:rPr lang="zh-CN" altLang="en-US" sz="1200" dirty="0">
                <a:latin typeface="Arial" panose="020B0604020202020204" pitchFamily="34" charset="0"/>
              </a:rPr>
              <a:t>相似，</a:t>
            </a:r>
            <a:r>
              <a:rPr lang="en-US" altLang="zh-CN" sz="1200" dirty="0">
                <a:latin typeface="Arial" panose="020B0604020202020204" pitchFamily="34" charset="0"/>
              </a:rPr>
              <a:t>MPC8260</a:t>
            </a:r>
            <a:r>
              <a:rPr lang="zh-CN" altLang="en-US" sz="1200" dirty="0">
                <a:latin typeface="Arial" panose="020B0604020202020204" pitchFamily="34" charset="0"/>
              </a:rPr>
              <a:t>也有两个主要的组成部分：嵌入的</a:t>
            </a:r>
            <a:r>
              <a:rPr lang="en-US" altLang="zh-CN" sz="1200" dirty="0">
                <a:latin typeface="Arial" panose="020B0604020202020204" pitchFamily="34" charset="0"/>
              </a:rPr>
              <a:t>PowerPC</a:t>
            </a:r>
            <a:r>
              <a:rPr lang="zh-CN" altLang="en-US" sz="1200" dirty="0">
                <a:latin typeface="Arial" panose="020B0604020202020204" pitchFamily="34" charset="0"/>
              </a:rPr>
              <a:t>内核和通信处理模块（</a:t>
            </a:r>
            <a:r>
              <a:rPr lang="en-US" altLang="zh-CN" sz="1200" dirty="0">
                <a:latin typeface="Arial" panose="020B0604020202020204" pitchFamily="34" charset="0"/>
              </a:rPr>
              <a:t>CPM</a:t>
            </a:r>
            <a:r>
              <a:rPr lang="zh-CN" altLang="en-US" sz="1200" dirty="0">
                <a:latin typeface="Arial" panose="020B0604020202020204" pitchFamily="34" charset="0"/>
              </a:rPr>
              <a:t>）。由于</a:t>
            </a:r>
            <a:r>
              <a:rPr lang="en-US" altLang="zh-CN" sz="1200" dirty="0">
                <a:latin typeface="Arial" panose="020B0604020202020204" pitchFamily="34" charset="0"/>
              </a:rPr>
              <a:t>CPM</a:t>
            </a:r>
            <a:r>
              <a:rPr lang="zh-CN" altLang="en-US" sz="1200" dirty="0">
                <a:latin typeface="Arial" panose="020B0604020202020204" pitchFamily="34" charset="0"/>
              </a:rPr>
              <a:t>分担了嵌入式</a:t>
            </a:r>
            <a:r>
              <a:rPr lang="en-US" altLang="zh-CN" sz="1200" dirty="0">
                <a:latin typeface="Arial" panose="020B0604020202020204" pitchFamily="34" charset="0"/>
              </a:rPr>
              <a:t>PowerPC</a:t>
            </a:r>
            <a:r>
              <a:rPr lang="zh-CN" altLang="en-US" sz="1200" dirty="0">
                <a:latin typeface="Arial" panose="020B0604020202020204" pitchFamily="34" charset="0"/>
              </a:rPr>
              <a:t>核的外围工作任务，这种双处理器体系结构功耗要低于传统的体系结构的处理器。</a:t>
            </a:r>
            <a:r>
              <a:rPr lang="en-US" altLang="zh-CN" sz="1200" dirty="0">
                <a:latin typeface="Arial" panose="020B0604020202020204" pitchFamily="34" charset="0"/>
              </a:rPr>
              <a:t>CPM</a:t>
            </a:r>
            <a:r>
              <a:rPr lang="zh-CN" altLang="en-US" sz="1200" dirty="0">
                <a:latin typeface="Arial" panose="020B0604020202020204" pitchFamily="34" charset="0"/>
              </a:rPr>
              <a:t>同时支持</a:t>
            </a:r>
            <a:r>
              <a:rPr lang="en-US" altLang="zh-CN" sz="1200" dirty="0">
                <a:latin typeface="Arial" panose="020B0604020202020204" pitchFamily="34" charset="0"/>
              </a:rPr>
              <a:t>3</a:t>
            </a:r>
            <a:r>
              <a:rPr lang="zh-CN" altLang="en-US" sz="1200" dirty="0">
                <a:latin typeface="Arial" panose="020B0604020202020204" pitchFamily="34" charset="0"/>
              </a:rPr>
              <a:t>个快速的串行通信控制器（</a:t>
            </a:r>
            <a:r>
              <a:rPr lang="en-US" altLang="zh-CN" sz="1200" dirty="0">
                <a:latin typeface="Arial" panose="020B0604020202020204" pitchFamily="34" charset="0"/>
              </a:rPr>
              <a:t>FCC</a:t>
            </a:r>
            <a:r>
              <a:rPr lang="zh-CN" altLang="en-US" sz="1200" dirty="0">
                <a:latin typeface="Arial" panose="020B0604020202020204" pitchFamily="34" charset="0"/>
              </a:rPr>
              <a:t>）、</a:t>
            </a:r>
            <a:r>
              <a:rPr lang="en-US" altLang="zh-CN" sz="1200" dirty="0">
                <a:latin typeface="Arial" panose="020B0604020202020204" pitchFamily="34" charset="0"/>
              </a:rPr>
              <a:t>2</a:t>
            </a:r>
            <a:r>
              <a:rPr lang="zh-CN" altLang="en-US" sz="1200" dirty="0">
                <a:latin typeface="Arial" panose="020B0604020202020204" pitchFamily="34" charset="0"/>
              </a:rPr>
              <a:t>个多通道控制器（</a:t>
            </a:r>
            <a:r>
              <a:rPr lang="en-US" altLang="zh-CN" sz="1200" dirty="0">
                <a:latin typeface="Arial" panose="020B0604020202020204" pitchFamily="34" charset="0"/>
              </a:rPr>
              <a:t>MCC</a:t>
            </a:r>
            <a:r>
              <a:rPr lang="zh-CN" altLang="en-US" sz="1200" dirty="0">
                <a:latin typeface="Arial" panose="020B0604020202020204" pitchFamily="34" charset="0"/>
              </a:rPr>
              <a:t>）、</a:t>
            </a:r>
            <a:r>
              <a:rPr lang="en-US" altLang="zh-CN" sz="1200" dirty="0">
                <a:latin typeface="Arial" panose="020B0604020202020204" pitchFamily="34" charset="0"/>
              </a:rPr>
              <a:t>4</a:t>
            </a:r>
            <a:r>
              <a:rPr lang="zh-CN" altLang="en-US" sz="1200" dirty="0">
                <a:latin typeface="Arial" panose="020B0604020202020204" pitchFamily="34" charset="0"/>
              </a:rPr>
              <a:t>个串行通信控制器（</a:t>
            </a:r>
            <a:r>
              <a:rPr lang="en-US" altLang="zh-CN" sz="1200" dirty="0">
                <a:latin typeface="Arial" panose="020B0604020202020204" pitchFamily="34" charset="0"/>
              </a:rPr>
              <a:t>SCC</a:t>
            </a:r>
            <a:r>
              <a:rPr lang="zh-CN" altLang="en-US" sz="1200" dirty="0">
                <a:latin typeface="Arial" panose="020B0604020202020204" pitchFamily="34" charset="0"/>
              </a:rPr>
              <a:t>）、</a:t>
            </a:r>
            <a:r>
              <a:rPr lang="en-US" altLang="zh-CN" sz="1200" dirty="0">
                <a:latin typeface="Arial" panose="020B0604020202020204" pitchFamily="34" charset="0"/>
              </a:rPr>
              <a:t>2</a:t>
            </a:r>
            <a:r>
              <a:rPr lang="zh-CN" altLang="en-US" sz="1200" dirty="0">
                <a:latin typeface="Arial" panose="020B0604020202020204" pitchFamily="34" charset="0"/>
              </a:rPr>
              <a:t>个串行管理控制器（</a:t>
            </a:r>
            <a:r>
              <a:rPr lang="en-US" altLang="zh-CN" sz="1200" dirty="0">
                <a:latin typeface="Arial" panose="020B0604020202020204" pitchFamily="34" charset="0"/>
              </a:rPr>
              <a:t>SMC</a:t>
            </a:r>
            <a:r>
              <a:rPr lang="zh-CN" altLang="en-US" sz="1200" dirty="0">
                <a:latin typeface="Arial" panose="020B0604020202020204" pitchFamily="34" charset="0"/>
              </a:rPr>
              <a:t>）、</a:t>
            </a:r>
            <a:r>
              <a:rPr lang="en-US" altLang="zh-CN" sz="1200" dirty="0">
                <a:latin typeface="Arial" panose="020B0604020202020204" pitchFamily="34" charset="0"/>
              </a:rPr>
              <a:t>1</a:t>
            </a:r>
            <a:r>
              <a:rPr lang="zh-CN" altLang="en-US" sz="1200" dirty="0">
                <a:latin typeface="Arial" panose="020B0604020202020204" pitchFamily="34" charset="0"/>
              </a:rPr>
              <a:t>个串行外围接口（</a:t>
            </a:r>
            <a:r>
              <a:rPr lang="en-US" altLang="zh-CN" sz="1200" dirty="0">
                <a:latin typeface="Arial" panose="020B0604020202020204" pitchFamily="34" charset="0"/>
              </a:rPr>
              <a:t>SPI</a:t>
            </a:r>
            <a:r>
              <a:rPr lang="zh-CN" altLang="en-US" sz="1200" dirty="0">
                <a:latin typeface="Arial" panose="020B0604020202020204" pitchFamily="34" charset="0"/>
              </a:rPr>
              <a:t>）和一个</a:t>
            </a:r>
            <a:r>
              <a:rPr lang="en-US" altLang="zh-CN" sz="1200" dirty="0">
                <a:latin typeface="Arial" panose="020B0604020202020204" pitchFamily="34" charset="0"/>
              </a:rPr>
              <a:t>I2C</a:t>
            </a:r>
            <a:r>
              <a:rPr lang="zh-CN" altLang="en-US" sz="1200" dirty="0">
                <a:latin typeface="Arial" panose="020B0604020202020204" pitchFamily="34" charset="0"/>
              </a:rPr>
              <a:t>接口。</a:t>
            </a:r>
            <a:r>
              <a:rPr lang="en-US" altLang="zh-CN" sz="1200" dirty="0">
                <a:latin typeface="Arial" panose="020B0604020202020204" pitchFamily="34" charset="0"/>
              </a:rPr>
              <a:t>PowerPC </a:t>
            </a:r>
            <a:r>
              <a:rPr lang="zh-CN" altLang="en-US" sz="1200" dirty="0">
                <a:latin typeface="Arial" panose="020B0604020202020204" pitchFamily="34" charset="0"/>
              </a:rPr>
              <a:t>内核和</a:t>
            </a:r>
            <a:r>
              <a:rPr lang="en-US" altLang="zh-CN" sz="1200" dirty="0">
                <a:latin typeface="Arial" panose="020B0604020202020204" pitchFamily="34" charset="0"/>
              </a:rPr>
              <a:t>CPM</a:t>
            </a:r>
            <a:r>
              <a:rPr lang="zh-CN" altLang="en-US" sz="1200" dirty="0">
                <a:latin typeface="Arial" panose="020B0604020202020204" pitchFamily="34" charset="0"/>
              </a:rPr>
              <a:t>的组合，加之 </a:t>
            </a:r>
            <a:r>
              <a:rPr lang="en-US" altLang="zh-CN" sz="1200" dirty="0">
                <a:latin typeface="Arial" panose="020B0604020202020204" pitchFamily="34" charset="0"/>
              </a:rPr>
              <a:t>MPC8260 </a:t>
            </a:r>
            <a:r>
              <a:rPr lang="zh-CN" altLang="en-US" sz="1200" dirty="0">
                <a:latin typeface="Arial" panose="020B0604020202020204" pitchFamily="34" charset="0"/>
              </a:rPr>
              <a:t>的多功能和高性能，为用户在网络和通信产品的开发方面提供巨大的潜力并缩短开发周期，加速产品的上市。</a:t>
            </a:r>
          </a:p>
          <a:p>
            <a:pPr eaLnBrk="1" hangingPunct="1">
              <a:lnSpc>
                <a:spcPct val="80000"/>
              </a:lnSpc>
            </a:pPr>
            <a:endParaRPr lang="en-US" altLang="zh-CN" sz="1200" dirty="0">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0D555579-C5B6-43E5-A470-423433565C78}" type="slidenum">
              <a:rPr lang="zh-CN" altLang="en-US" smtClean="0"/>
              <a:t>57</a:t>
            </a:fld>
            <a:endParaRPr lang="zh-CN" altLang="en-US"/>
          </a:p>
        </p:txBody>
      </p:sp>
    </p:spTree>
    <p:extLst>
      <p:ext uri="{BB962C8B-B14F-4D97-AF65-F5344CB8AC3E}">
        <p14:creationId xmlns:p14="http://schemas.microsoft.com/office/powerpoint/2010/main" val="320838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1" dirty="0"/>
              <a:t>n</a:t>
            </a:r>
            <a:r>
              <a:rPr lang="zh-CN" altLang="en-US" dirty="0"/>
              <a:t>为处理器指令类型数；</a:t>
            </a:r>
            <a:r>
              <a:rPr lang="en-US" altLang="zh-CN" i="1" dirty="0"/>
              <a:t>p</a:t>
            </a:r>
            <a:r>
              <a:rPr lang="en-US" altLang="zh-CN" i="1" baseline="-25000" dirty="0"/>
              <a:t>i</a:t>
            </a:r>
            <a:r>
              <a:rPr lang="zh-CN" altLang="en-US" dirty="0"/>
              <a:t>为第</a:t>
            </a:r>
            <a:r>
              <a:rPr lang="en-US" altLang="zh-CN" i="1" dirty="0" err="1"/>
              <a:t>i</a:t>
            </a:r>
            <a:r>
              <a:rPr lang="zh-CN" altLang="en-US" dirty="0"/>
              <a:t>类指令在程序中使用的频度；</a:t>
            </a:r>
            <a:r>
              <a:rPr lang="en-US" altLang="zh-CN" i="1" dirty="0" err="1"/>
              <a:t>t</a:t>
            </a:r>
            <a:r>
              <a:rPr lang="en-US" altLang="zh-CN" i="1" baseline="-25000" dirty="0" err="1"/>
              <a:t>i</a:t>
            </a:r>
            <a:r>
              <a:rPr lang="zh-CN" altLang="en-US" dirty="0"/>
              <a:t>为第</a:t>
            </a:r>
            <a:r>
              <a:rPr lang="en-US" altLang="zh-CN" i="1" dirty="0" err="1"/>
              <a:t>i</a:t>
            </a:r>
            <a:r>
              <a:rPr lang="zh-CN" altLang="en-US" dirty="0"/>
              <a:t>类指令的执行时间；</a:t>
            </a:r>
            <a:r>
              <a:rPr lang="en-US" altLang="zh-CN" i="1" dirty="0" err="1"/>
              <a:t>t</a:t>
            </a:r>
            <a:r>
              <a:rPr lang="en-US" altLang="zh-CN" i="1" baseline="-25000" dirty="0" err="1"/>
              <a:t>g</a:t>
            </a:r>
            <a:r>
              <a:rPr lang="zh-CN" altLang="en-US" dirty="0"/>
              <a:t>为平均指令执行时间。其倒数即处理器的运算速度指标，单位为每秒百万条指令，</a:t>
            </a:r>
            <a:r>
              <a:rPr lang="en-US" altLang="zh-CN" dirty="0"/>
              <a:t>MIPS</a:t>
            </a:r>
            <a:r>
              <a:rPr lang="zh-CN" altLang="en-US" dirty="0"/>
              <a:t>。</a:t>
            </a:r>
            <a:endParaRPr lang="zh-CN" altLang="en-US" sz="1100" dirty="0"/>
          </a:p>
          <a:p>
            <a:endParaRPr lang="zh-CN" altLang="en-US" dirty="0"/>
          </a:p>
        </p:txBody>
      </p:sp>
      <p:sp>
        <p:nvSpPr>
          <p:cNvPr id="4" name="灯片编号占位符 3"/>
          <p:cNvSpPr>
            <a:spLocks noGrp="1"/>
          </p:cNvSpPr>
          <p:nvPr>
            <p:ph type="sldNum" sz="quarter" idx="10"/>
          </p:nvPr>
        </p:nvSpPr>
        <p:spPr/>
        <p:txBody>
          <a:bodyPr/>
          <a:lstStyle/>
          <a:p>
            <a:fld id="{0D555579-C5B6-43E5-A470-423433565C78}" type="slidenum">
              <a:rPr lang="zh-CN" altLang="en-US" smtClean="0"/>
              <a:t>61</a:t>
            </a:fld>
            <a:endParaRPr lang="zh-CN" altLang="en-US"/>
          </a:p>
        </p:txBody>
      </p:sp>
    </p:spTree>
    <p:extLst>
      <p:ext uri="{BB962C8B-B14F-4D97-AF65-F5344CB8AC3E}">
        <p14:creationId xmlns:p14="http://schemas.microsoft.com/office/powerpoint/2010/main" val="3580821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xfrm>
            <a:off x="992188" y="768350"/>
            <a:ext cx="5114925" cy="3836988"/>
          </a:xfrm>
          <a:ln/>
        </p:spPr>
      </p:sp>
      <p:sp>
        <p:nvSpPr>
          <p:cNvPr id="3" name="备注占位符 2"/>
          <p:cNvSpPr>
            <a:spLocks noGrp="1"/>
          </p:cNvSpPr>
          <p:nvPr>
            <p:ph type="body" idx="1"/>
          </p:nvPr>
        </p:nvSpPr>
        <p:spPr/>
        <p:txBody>
          <a:bodyPr>
            <a:normAutofit fontScale="92500" lnSpcReduction="10000"/>
          </a:bodyPr>
          <a:lstStyle/>
          <a:p>
            <a:pPr>
              <a:defRPr/>
            </a:pPr>
            <a:r>
              <a:rPr lang="en-US" altLang="zh-CN" dirty="0"/>
              <a:t>CU:</a:t>
            </a:r>
            <a:r>
              <a:rPr lang="zh-CN" altLang="en-US" dirty="0"/>
              <a:t>控制单元，控制处理器自动协调地工作，发出各种微操作指令</a:t>
            </a:r>
            <a:r>
              <a:rPr lang="en-US" altLang="zh-CN" dirty="0"/>
              <a:t>/</a:t>
            </a:r>
            <a:r>
              <a:rPr lang="zh-CN" altLang="en-US" dirty="0"/>
              <a:t>控制信号；控制存储器、</a:t>
            </a:r>
            <a:r>
              <a:rPr lang="en-US" altLang="zh-CN" dirty="0"/>
              <a:t>ALU</a:t>
            </a:r>
            <a:r>
              <a:rPr lang="zh-CN" altLang="en-US" dirty="0"/>
              <a:t>、</a:t>
            </a:r>
            <a:r>
              <a:rPr lang="en-US" altLang="zh-CN" dirty="0"/>
              <a:t>I/O</a:t>
            </a:r>
            <a:r>
              <a:rPr lang="zh-CN" altLang="en-US" dirty="0"/>
              <a:t>设备如何响应程序指令；多个</a:t>
            </a:r>
            <a:r>
              <a:rPr lang="en-US" altLang="zh-CN" dirty="0"/>
              <a:t>CU</a:t>
            </a:r>
            <a:r>
              <a:rPr lang="zh-CN" altLang="en-US" dirty="0"/>
              <a:t>时，其可以协同、并行地完成这些工作，多个</a:t>
            </a:r>
            <a:r>
              <a:rPr lang="en-US" altLang="zh-CN" dirty="0"/>
              <a:t>CU</a:t>
            </a:r>
            <a:r>
              <a:rPr lang="zh-CN" altLang="en-US" dirty="0"/>
              <a:t>提供不同指令序列给</a:t>
            </a:r>
            <a:r>
              <a:rPr lang="en-US" altLang="zh-CN" dirty="0"/>
              <a:t>EU</a:t>
            </a:r>
            <a:r>
              <a:rPr lang="zh-CN" altLang="en-US" dirty="0"/>
              <a:t>，</a:t>
            </a:r>
            <a:r>
              <a:rPr lang="en-US" altLang="zh-CN" dirty="0"/>
              <a:t>EU</a:t>
            </a:r>
            <a:r>
              <a:rPr lang="zh-CN" altLang="en-US" dirty="0"/>
              <a:t>即可交替执行不同指令序列。</a:t>
            </a:r>
            <a:endParaRPr lang="en-US" altLang="zh-CN" dirty="0"/>
          </a:p>
          <a:p>
            <a:pPr>
              <a:defRPr/>
            </a:pPr>
            <a:r>
              <a:rPr lang="en-US" altLang="zh-CN" dirty="0"/>
              <a:t>EU</a:t>
            </a:r>
            <a:r>
              <a:rPr lang="zh-CN" altLang="en-US" dirty="0"/>
              <a:t>运算单元：执行指令，结束后通过</a:t>
            </a:r>
            <a:r>
              <a:rPr lang="en-US" altLang="zh-CN" dirty="0"/>
              <a:t>BIU</a:t>
            </a:r>
            <a:r>
              <a:rPr lang="zh-CN" altLang="en-US" dirty="0"/>
              <a:t>写出数据；</a:t>
            </a:r>
            <a:r>
              <a:rPr lang="en-US" altLang="zh-CN" dirty="0"/>
              <a:t>8086</a:t>
            </a:r>
            <a:r>
              <a:rPr lang="zh-CN" altLang="en-US" dirty="0"/>
              <a:t>中由</a:t>
            </a:r>
            <a:r>
              <a:rPr lang="en-US" altLang="zh-CN" dirty="0"/>
              <a:t>ALU</a:t>
            </a:r>
            <a:r>
              <a:rPr lang="zh-CN" altLang="en-US" dirty="0"/>
              <a:t>和</a:t>
            </a:r>
            <a:r>
              <a:rPr lang="en-US" altLang="zh-CN" dirty="0">
                <a:hlinkClick r:id="rId3"/>
              </a:rPr>
              <a:t>4</a:t>
            </a:r>
            <a:r>
              <a:rPr lang="zh-CN" altLang="en-US" dirty="0">
                <a:hlinkClick r:id="rId3"/>
              </a:rPr>
              <a:t>个通用寄存器，</a:t>
            </a:r>
            <a:r>
              <a:rPr lang="zh-CN" altLang="en-US" dirty="0"/>
              <a:t>即</a:t>
            </a:r>
            <a:r>
              <a:rPr lang="en-US" altLang="zh-CN" dirty="0"/>
              <a:t>AX</a:t>
            </a:r>
            <a:r>
              <a:rPr lang="zh-CN" altLang="en-US" dirty="0"/>
              <a:t>、</a:t>
            </a:r>
            <a:r>
              <a:rPr lang="en-US" altLang="zh-CN" dirty="0"/>
              <a:t>BX</a:t>
            </a:r>
            <a:r>
              <a:rPr lang="zh-CN" altLang="en-US" dirty="0"/>
              <a:t>、</a:t>
            </a:r>
            <a:r>
              <a:rPr lang="en-US" altLang="zh-CN" dirty="0"/>
              <a:t>CX</a:t>
            </a:r>
            <a:r>
              <a:rPr lang="zh-CN" altLang="en-US" dirty="0"/>
              <a:t>、</a:t>
            </a:r>
            <a:r>
              <a:rPr lang="en-US" altLang="zh-CN" dirty="0"/>
              <a:t>DX</a:t>
            </a:r>
            <a:r>
              <a:rPr lang="zh-CN" altLang="en-US" dirty="0"/>
              <a:t>；</a:t>
            </a:r>
            <a:r>
              <a:rPr lang="en-US" altLang="zh-CN" u="sng" dirty="0"/>
              <a:t>4</a:t>
            </a:r>
            <a:r>
              <a:rPr lang="zh-CN" altLang="en-US" u="sng" dirty="0"/>
              <a:t>个专用寄存器；</a:t>
            </a:r>
            <a:r>
              <a:rPr lang="zh-CN" altLang="en-US" dirty="0">
                <a:hlinkClick r:id="rId4"/>
              </a:rPr>
              <a:t>标志寄存器；</a:t>
            </a:r>
            <a:r>
              <a:rPr lang="zh-CN" altLang="en-US" dirty="0"/>
              <a:t>构成。</a:t>
            </a:r>
            <a:endParaRPr lang="en-US" altLang="zh-CN" dirty="0"/>
          </a:p>
          <a:p>
            <a:pPr>
              <a:defRPr/>
            </a:pPr>
            <a:r>
              <a:rPr lang="en-US" altLang="zh-CN" dirty="0"/>
              <a:t>BIU</a:t>
            </a:r>
            <a:r>
              <a:rPr lang="zh-CN" altLang="en-US" dirty="0"/>
              <a:t>将运算结果写入指定的内存单元或</a:t>
            </a:r>
            <a:r>
              <a:rPr lang="en-US" altLang="zh-CN" dirty="0"/>
              <a:t>I/O</a:t>
            </a:r>
          </a:p>
          <a:p>
            <a:pPr>
              <a:defRPr/>
            </a:pPr>
            <a:r>
              <a:rPr lang="zh-CN" altLang="en-US" dirty="0"/>
              <a:t>地址部件</a:t>
            </a:r>
            <a:r>
              <a:rPr lang="fr-FR" altLang="zh-CN" dirty="0"/>
              <a:t>AU (Address Unit) </a:t>
            </a:r>
            <a:endParaRPr lang="zh-CN" altLang="en-US" dirty="0"/>
          </a:p>
          <a:p>
            <a:pPr>
              <a:defRPr/>
            </a:pPr>
            <a:endParaRPr lang="en-US" altLang="zh-CN" dirty="0"/>
          </a:p>
          <a:p>
            <a:pPr>
              <a:defRPr/>
            </a:pPr>
            <a:r>
              <a:rPr lang="zh-CN" altLang="en-US" dirty="0"/>
              <a:t>超线程技术就是利用特殊的</a:t>
            </a:r>
            <a:r>
              <a:rPr lang="zh-CN" altLang="en-US" dirty="0">
                <a:hlinkClick r:id="rId5"/>
              </a:rPr>
              <a:t>硬件</a:t>
            </a:r>
            <a:r>
              <a:rPr lang="zh-CN" altLang="en-US" dirty="0"/>
              <a:t>指令，把两个逻辑内核模拟成两个物理芯片，让单个处理器都能使用线程级</a:t>
            </a:r>
            <a:r>
              <a:rPr lang="zh-CN" altLang="en-US" dirty="0">
                <a:hlinkClick r:id="rId6"/>
              </a:rPr>
              <a:t>并行计算</a:t>
            </a:r>
            <a:r>
              <a:rPr lang="zh-CN" altLang="en-US" dirty="0"/>
              <a:t>，从而兼容</a:t>
            </a:r>
            <a:r>
              <a:rPr lang="zh-CN" altLang="en-US" dirty="0">
                <a:hlinkClick r:id="rId7"/>
              </a:rPr>
              <a:t>多线程</a:t>
            </a:r>
            <a:r>
              <a:rPr lang="zh-CN" altLang="en-US" dirty="0">
                <a:hlinkClick r:id="rId8"/>
              </a:rPr>
              <a:t>操作系统</a:t>
            </a:r>
            <a:r>
              <a:rPr lang="zh-CN" altLang="en-US" dirty="0"/>
              <a:t>和</a:t>
            </a:r>
            <a:r>
              <a:rPr lang="zh-CN" altLang="en-US" dirty="0">
                <a:hlinkClick r:id="rId9"/>
              </a:rPr>
              <a:t>软件</a:t>
            </a:r>
            <a:r>
              <a:rPr lang="zh-CN" altLang="en-US" dirty="0"/>
              <a:t>，提高处理器的性能。</a:t>
            </a:r>
            <a:r>
              <a:rPr lang="zh-CN" altLang="en-US" dirty="0">
                <a:hlinkClick r:id="rId8"/>
              </a:rPr>
              <a:t>操作系统</a:t>
            </a:r>
            <a:r>
              <a:rPr lang="zh-CN" altLang="en-US" dirty="0"/>
              <a:t>或者</a:t>
            </a:r>
            <a:r>
              <a:rPr lang="zh-CN" altLang="en-US" dirty="0">
                <a:hlinkClick r:id="rId10"/>
              </a:rPr>
              <a:t>应用软件</a:t>
            </a:r>
            <a:r>
              <a:rPr lang="zh-CN" altLang="en-US" dirty="0"/>
              <a:t>的</a:t>
            </a:r>
            <a:r>
              <a:rPr lang="zh-CN" altLang="en-US" dirty="0">
                <a:hlinkClick r:id="rId7"/>
              </a:rPr>
              <a:t>多线程</a:t>
            </a:r>
            <a:r>
              <a:rPr lang="zh-CN" altLang="en-US" dirty="0"/>
              <a:t>可以同时运行于一个</a:t>
            </a:r>
            <a:r>
              <a:rPr lang="en-US" altLang="zh-CN" dirty="0"/>
              <a:t>HTT</a:t>
            </a:r>
            <a:r>
              <a:rPr lang="zh-CN" altLang="en-US" dirty="0">
                <a:hlinkClick r:id="rId11"/>
              </a:rPr>
              <a:t>处理器</a:t>
            </a:r>
            <a:r>
              <a:rPr lang="zh-CN" altLang="en-US" dirty="0"/>
              <a:t>上，两个逻辑处理器共享一组处理器执行单元，并行完成加、乘、负载等操作。这样就可以使得运行性能提高</a:t>
            </a:r>
            <a:r>
              <a:rPr lang="en-US" altLang="zh-CN" dirty="0"/>
              <a:t>30%</a:t>
            </a:r>
            <a:r>
              <a:rPr lang="zh-CN" altLang="en-US" dirty="0"/>
              <a:t>，这是因为在同一时间里，应用程序可以使用芯片的不同部分。虽然单线程芯片每秒钟能够处理成千上万条指令，但是在任一时刻只能够对一条指令进行操作。而“超线程”技术可以使芯片同时进行多线程处理，使芯片性能得到提升。</a:t>
            </a:r>
            <a:endParaRPr lang="en-US" altLang="zh-CN" dirty="0"/>
          </a:p>
          <a:p>
            <a:pPr>
              <a:defRPr/>
            </a:pPr>
            <a:endParaRPr lang="en-US" altLang="zh-CN" dirty="0"/>
          </a:p>
          <a:p>
            <a:pPr>
              <a:defRPr/>
            </a:pPr>
            <a:r>
              <a:rPr lang="zh-CN" altLang="en-US" dirty="0"/>
              <a:t>多核处理器中，每个核都是有完整功能的“</a:t>
            </a:r>
            <a:r>
              <a:rPr lang="en-US" altLang="zh-CN" dirty="0"/>
              <a:t>CPU”</a:t>
            </a:r>
            <a:r>
              <a:rPr lang="zh-CN" altLang="en-US" dirty="0"/>
              <a:t>，有自己独立的</a:t>
            </a:r>
            <a:r>
              <a:rPr lang="en-US" altLang="zh-CN" dirty="0"/>
              <a:t>EU</a:t>
            </a:r>
            <a:r>
              <a:rPr lang="zh-CN" altLang="en-US" dirty="0"/>
              <a:t>和</a:t>
            </a:r>
            <a:r>
              <a:rPr lang="en-US" altLang="zh-CN" dirty="0"/>
              <a:t>CU</a:t>
            </a:r>
            <a:r>
              <a:rPr lang="zh-CN" altLang="en-US" dirty="0"/>
              <a:t>，核之间互不干涉。</a:t>
            </a:r>
            <a:br>
              <a:rPr lang="zh-CN" altLang="en-US" dirty="0"/>
            </a:br>
            <a:r>
              <a:rPr lang="zh-CN" altLang="en-US" dirty="0"/>
              <a:t>而超线程技术则是让一个核心引出多条线程的技术。因为</a:t>
            </a:r>
            <a:r>
              <a:rPr lang="en-US" altLang="zh-CN" dirty="0"/>
              <a:t>X86</a:t>
            </a:r>
            <a:r>
              <a:rPr lang="zh-CN" altLang="en-US" dirty="0"/>
              <a:t>结构是顺序执行为主的结构，在执行某一步时，其他组件可能会闲置。超线程技术就是利用核内闲置资源而虚拟出的一条线程，从而提高</a:t>
            </a:r>
            <a:r>
              <a:rPr lang="en-US" altLang="zh-CN" dirty="0"/>
              <a:t>CPU</a:t>
            </a:r>
            <a:r>
              <a:rPr lang="zh-CN" altLang="en-US" dirty="0"/>
              <a:t>利用率。但和实际物理线程有差别，一个是粗细粒度锁定的问题，还一个是资源冲突仲裁问题。</a:t>
            </a:r>
            <a:endParaRPr lang="en-US" altLang="zh-CN" dirty="0"/>
          </a:p>
          <a:p>
            <a:pPr>
              <a:defRPr/>
            </a:pPr>
            <a:r>
              <a:rPr lang="en-US" altLang="zh-CN" dirty="0" err="1"/>
              <a:t>Powerpc</a:t>
            </a:r>
            <a:r>
              <a:rPr lang="zh-CN" altLang="en-US" dirty="0"/>
              <a:t>开发目的：开发高速度、高性能、高效率、开放式系统平台</a:t>
            </a: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2E7E8BF-98AD-4226-8AF5-E4A102D35274}" type="slidenum">
              <a:rPr lang="zh-CN" altLang="en-US" smtClean="0"/>
              <a:pPr>
                <a:spcBef>
                  <a:spcPct val="0"/>
                </a:spcBef>
              </a:pPr>
              <a:t>5</a:t>
            </a:fld>
            <a:endParaRPr lang="zh-CN" altLang="en-US"/>
          </a:p>
        </p:txBody>
      </p:sp>
    </p:spTree>
    <p:extLst>
      <p:ext uri="{BB962C8B-B14F-4D97-AF65-F5344CB8AC3E}">
        <p14:creationId xmlns:p14="http://schemas.microsoft.com/office/powerpoint/2010/main" val="2163292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http://www.cpu-world.com/CPUs/</a:t>
            </a:r>
            <a:endParaRPr lang="zh-CN" altLang="en-US" dirty="0"/>
          </a:p>
        </p:txBody>
      </p:sp>
      <p:sp>
        <p:nvSpPr>
          <p:cNvPr id="4" name="灯片编号占位符 3"/>
          <p:cNvSpPr>
            <a:spLocks noGrp="1"/>
          </p:cNvSpPr>
          <p:nvPr>
            <p:ph type="sldNum" sz="quarter" idx="10"/>
          </p:nvPr>
        </p:nvSpPr>
        <p:spPr/>
        <p:txBody>
          <a:bodyPr/>
          <a:lstStyle/>
          <a:p>
            <a:fld id="{0D555579-C5B6-43E5-A470-423433565C78}" type="slidenum">
              <a:rPr lang="zh-CN" altLang="en-US" smtClean="0"/>
              <a:t>15</a:t>
            </a:fld>
            <a:endParaRPr lang="zh-CN" altLang="en-US"/>
          </a:p>
        </p:txBody>
      </p:sp>
    </p:spTree>
    <p:extLst>
      <p:ext uri="{BB962C8B-B14F-4D97-AF65-F5344CB8AC3E}">
        <p14:creationId xmlns:p14="http://schemas.microsoft.com/office/powerpoint/2010/main" val="322115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84894CA-87CB-42B5-B01B-E9992BE65915}" type="slidenum">
              <a:rPr lang="en-US" altLang="zh-CN" sz="1300" smtClean="0"/>
              <a:pPr>
                <a:spcBef>
                  <a:spcPct val="0"/>
                </a:spcBef>
              </a:pPr>
              <a:t>18</a:t>
            </a:fld>
            <a:endParaRPr lang="en-US" altLang="zh-CN" sz="1300"/>
          </a:p>
        </p:txBody>
      </p:sp>
      <p:sp>
        <p:nvSpPr>
          <p:cNvPr id="121859" name="Rectangle 2"/>
          <p:cNvSpPr>
            <a:spLocks noGrp="1" noRot="1" noChangeAspect="1" noChangeArrowheads="1" noTextEdit="1"/>
          </p:cNvSpPr>
          <p:nvPr>
            <p:ph type="sldImg"/>
          </p:nvPr>
        </p:nvSpPr>
        <p:spPr>
          <a:xfrm>
            <a:off x="992188" y="768350"/>
            <a:ext cx="5114925" cy="3836988"/>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IBM</a:t>
            </a:r>
            <a:r>
              <a:rPr lang="zh-CN" altLang="en-US">
                <a:latin typeface="Arial" panose="020B0604020202020204" pitchFamily="34" charset="0"/>
              </a:rPr>
              <a:t>与摩托罗拉合作研发的</a:t>
            </a:r>
            <a:r>
              <a:rPr lang="en-US" altLang="zh-CN">
                <a:latin typeface="Arial" panose="020B0604020202020204" pitchFamily="34" charset="0"/>
              </a:rPr>
              <a:t>PowerPC</a:t>
            </a:r>
            <a:r>
              <a:rPr lang="zh-CN" altLang="en-US">
                <a:latin typeface="Arial" panose="020B0604020202020204" pitchFamily="34" charset="0"/>
              </a:rPr>
              <a:t>系列处理器 </a:t>
            </a:r>
          </a:p>
          <a:p>
            <a:pPr eaLnBrk="1" hangingPunct="1"/>
            <a:endParaRPr lang="zh-CN" altLang="en-US">
              <a:latin typeface="Arial" panose="020B0604020202020204" pitchFamily="34" charset="0"/>
            </a:endParaRPr>
          </a:p>
          <a:p>
            <a:pPr eaLnBrk="1" hangingPunct="1"/>
            <a:r>
              <a:rPr lang="zh-CN" altLang="en-US">
                <a:latin typeface="Arial" panose="020B0604020202020204" pitchFamily="34" charset="0"/>
              </a:rPr>
              <a:t>与普通工控机相比，单板机集成度更高了</a:t>
            </a:r>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zh-CN" altLang="en-US">
                <a:latin typeface="Arial" panose="020B0604020202020204" pitchFamily="34" charset="0"/>
              </a:rPr>
              <a:t>低功耗</a:t>
            </a:r>
          </a:p>
        </p:txBody>
      </p:sp>
    </p:spTree>
    <p:extLst>
      <p:ext uri="{BB962C8B-B14F-4D97-AF65-F5344CB8AC3E}">
        <p14:creationId xmlns:p14="http://schemas.microsoft.com/office/powerpoint/2010/main" val="215949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xfrm>
            <a:off x="992188" y="768350"/>
            <a:ext cx="5114925" cy="3836988"/>
          </a:xfrm>
          <a:ln/>
        </p:spPr>
      </p:sp>
      <p:sp>
        <p:nvSpPr>
          <p:cNvPr id="1259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DSP</a:t>
            </a:r>
          </a:p>
          <a:p>
            <a:pPr lvl="1" eaLnBrk="1" hangingPunct="1"/>
            <a:r>
              <a:rPr lang="zh-CN" altLang="en-US">
                <a:latin typeface="Arial" panose="020B0604020202020204" pitchFamily="34" charset="0"/>
              </a:rPr>
              <a:t>在数字滤波、</a:t>
            </a:r>
            <a:r>
              <a:rPr lang="en-US" altLang="zh-CN">
                <a:latin typeface="Arial" panose="020B0604020202020204" pitchFamily="34" charset="0"/>
              </a:rPr>
              <a:t>FFT</a:t>
            </a:r>
            <a:r>
              <a:rPr lang="zh-CN" altLang="en-US">
                <a:latin typeface="Arial" panose="020B0604020202020204" pitchFamily="34" charset="0"/>
              </a:rPr>
              <a:t>、频谱分析等方面应用广泛，主要适合于音视频等应用；</a:t>
            </a:r>
          </a:p>
          <a:p>
            <a:pPr lvl="1" eaLnBrk="1" hangingPunct="1"/>
            <a:r>
              <a:rPr lang="zh-CN" altLang="en-US">
                <a:latin typeface="Arial" panose="020B0604020202020204" pitchFamily="34" charset="0"/>
              </a:rPr>
              <a:t>典型的如德州仪器的</a:t>
            </a:r>
            <a:r>
              <a:rPr lang="en-US" altLang="zh-CN">
                <a:latin typeface="Arial" panose="020B0604020202020204" pitchFamily="34" charset="0"/>
              </a:rPr>
              <a:t>TMS320</a:t>
            </a:r>
            <a:r>
              <a:rPr lang="zh-CN" altLang="en-US">
                <a:latin typeface="Arial" panose="020B0604020202020204" pitchFamily="34" charset="0"/>
              </a:rPr>
              <a:t>系列，</a:t>
            </a:r>
            <a:r>
              <a:rPr lang="en-US" altLang="zh-CN">
                <a:latin typeface="Arial" panose="020B0604020202020204" pitchFamily="34" charset="0"/>
              </a:rPr>
              <a:t>Motorola</a:t>
            </a:r>
            <a:r>
              <a:rPr lang="zh-CN" altLang="en-US">
                <a:latin typeface="Arial" panose="020B0604020202020204" pitchFamily="34" charset="0"/>
              </a:rPr>
              <a:t>的</a:t>
            </a:r>
            <a:r>
              <a:rPr lang="en-US" altLang="zh-CN">
                <a:latin typeface="Arial" panose="020B0604020202020204" pitchFamily="34" charset="0"/>
              </a:rPr>
              <a:t>DSP 56000</a:t>
            </a:r>
            <a:r>
              <a:rPr lang="zh-CN" altLang="en-US">
                <a:latin typeface="Arial" panose="020B0604020202020204" pitchFamily="34" charset="0"/>
              </a:rPr>
              <a:t>系列；</a:t>
            </a:r>
            <a:endParaRPr lang="en-US" altLang="zh-CN">
              <a:latin typeface="Arial" panose="020B0604020202020204" pitchFamily="34" charset="0"/>
            </a:endParaRPr>
          </a:p>
          <a:p>
            <a:endParaRPr lang="en-US" altLang="zh-CN">
              <a:latin typeface="Arial" panose="020B0604020202020204" pitchFamily="34" charset="0"/>
            </a:endParaRPr>
          </a:p>
          <a:p>
            <a:r>
              <a:rPr lang="zh-CN" altLang="en-US">
                <a:latin typeface="Arial" panose="020B0604020202020204" pitchFamily="34" charset="0"/>
              </a:rPr>
              <a:t>由于</a:t>
            </a:r>
            <a:r>
              <a:rPr lang="en-US" altLang="zh-CN">
                <a:latin typeface="Arial" panose="020B0604020202020204" pitchFamily="34" charset="0"/>
              </a:rPr>
              <a:t>GameCom Pro1</a:t>
            </a:r>
            <a:r>
              <a:rPr lang="zh-CN" altLang="en-US">
                <a:latin typeface="Arial" panose="020B0604020202020204" pitchFamily="34" charset="0"/>
              </a:rPr>
              <a:t>使用了自带的</a:t>
            </a:r>
            <a:r>
              <a:rPr lang="en-US" altLang="zh-CN">
                <a:latin typeface="Arial" panose="020B0604020202020204" pitchFamily="34" charset="0"/>
              </a:rPr>
              <a:t>USB</a:t>
            </a:r>
            <a:r>
              <a:rPr lang="zh-CN" altLang="en-US">
                <a:latin typeface="Arial" panose="020B0604020202020204" pitchFamily="34" charset="0"/>
              </a:rPr>
              <a:t>声卡，因此处理电脑声音的并不是主板上集成的劣质</a:t>
            </a:r>
            <a:r>
              <a:rPr lang="en-US" altLang="zh-CN">
                <a:latin typeface="Arial" panose="020B0604020202020204" pitchFamily="34" charset="0"/>
              </a:rPr>
              <a:t>AC97</a:t>
            </a:r>
            <a:r>
              <a:rPr lang="zh-CN" altLang="en-US">
                <a:latin typeface="Arial" panose="020B0604020202020204" pitchFamily="34" charset="0"/>
              </a:rPr>
              <a:t>声卡，所以音源方面得到了很大提高，加上耳机本身的优质扬声器，效果十分理想。尤其在低音方面，比</a:t>
            </a:r>
            <a:r>
              <a:rPr lang="en-US" altLang="zh-CN">
                <a:latin typeface="Arial" panose="020B0604020202020204" pitchFamily="34" charset="0"/>
              </a:rPr>
              <a:t>AC97</a:t>
            </a:r>
            <a:r>
              <a:rPr lang="zh-CN" altLang="en-US">
                <a:latin typeface="Arial" panose="020B0604020202020204" pitchFamily="34" charset="0"/>
              </a:rPr>
              <a:t>声卡输出的声音更加丰富，在实际游戏和看片期间，丰富的低音能够营造出极佳的环境氛围。</a:t>
            </a:r>
            <a:br>
              <a:rPr lang="zh-CN" altLang="en-US">
                <a:latin typeface="Arial" panose="020B0604020202020204" pitchFamily="34" charset="0"/>
              </a:rPr>
            </a:br>
            <a:r>
              <a:rPr lang="zh-CN" altLang="en-US">
                <a:latin typeface="Arial" panose="020B0604020202020204" pitchFamily="34" charset="0"/>
              </a:rPr>
              <a:t>    此外，</a:t>
            </a:r>
            <a:r>
              <a:rPr lang="en-US" altLang="zh-CN">
                <a:latin typeface="Arial" panose="020B0604020202020204" pitchFamily="34" charset="0"/>
              </a:rPr>
              <a:t>GameCom Pro1</a:t>
            </a:r>
            <a:r>
              <a:rPr lang="zh-CN" altLang="en-US">
                <a:latin typeface="Arial" panose="020B0604020202020204" pitchFamily="34" charset="0"/>
              </a:rPr>
              <a:t>提供了</a:t>
            </a:r>
            <a:r>
              <a:rPr lang="en-US" altLang="zh-CN">
                <a:latin typeface="Arial" panose="020B0604020202020204" pitchFamily="34" charset="0"/>
              </a:rPr>
              <a:t>Persono</a:t>
            </a:r>
            <a:r>
              <a:rPr lang="zh-CN" altLang="en-US">
                <a:latin typeface="Arial" panose="020B0604020202020204" pitchFamily="34" charset="0"/>
              </a:rPr>
              <a:t>设置软件，可供用户选择多种</a:t>
            </a:r>
            <a:r>
              <a:rPr lang="en-US" altLang="zh-CN">
                <a:latin typeface="Arial" panose="020B0604020202020204" pitchFamily="34" charset="0"/>
              </a:rPr>
              <a:t>EQ</a:t>
            </a:r>
            <a:r>
              <a:rPr lang="zh-CN" altLang="en-US">
                <a:latin typeface="Arial" panose="020B0604020202020204" pitchFamily="34" charset="0"/>
              </a:rPr>
              <a:t>音效，而且重音和高音也可以根据用户喜好，适当增减。 </a:t>
            </a:r>
          </a:p>
          <a:p>
            <a:endParaRPr lang="zh-CN" altLang="en-US">
              <a:latin typeface="Arial" panose="020B0604020202020204" pitchFamily="34" charset="0"/>
            </a:endParaRPr>
          </a:p>
        </p:txBody>
      </p:sp>
      <p:sp>
        <p:nvSpPr>
          <p:cNvPr id="1259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34CBDA2-68AE-426C-AC03-AF4727BF0755}" type="slidenum">
              <a:rPr lang="en-US" altLang="zh-CN" sz="1300" smtClean="0"/>
              <a:pPr>
                <a:spcBef>
                  <a:spcPct val="0"/>
                </a:spcBef>
              </a:pPr>
              <a:t>21</a:t>
            </a:fld>
            <a:endParaRPr lang="en-US" altLang="zh-CN" sz="1300"/>
          </a:p>
        </p:txBody>
      </p:sp>
    </p:spTree>
    <p:extLst>
      <p:ext uri="{BB962C8B-B14F-4D97-AF65-F5344CB8AC3E}">
        <p14:creationId xmlns:p14="http://schemas.microsoft.com/office/powerpoint/2010/main" val="258455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xfrm>
            <a:off x="992188" y="768350"/>
            <a:ext cx="5114925" cy="3836988"/>
          </a:xfrm>
          <a:ln/>
        </p:spPr>
      </p:sp>
      <p:sp>
        <p:nvSpPr>
          <p:cNvPr id="133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  由图</a:t>
            </a:r>
            <a:r>
              <a:rPr lang="en-US" altLang="zh-CN">
                <a:latin typeface="Arial" panose="020B0604020202020204" pitchFamily="34" charset="0"/>
              </a:rPr>
              <a:t>1</a:t>
            </a:r>
            <a:r>
              <a:rPr lang="zh-CN" altLang="en-US">
                <a:latin typeface="Arial" panose="020B0604020202020204" pitchFamily="34" charset="0"/>
              </a:rPr>
              <a:t>可知，</a:t>
            </a:r>
            <a:r>
              <a:rPr lang="en-US" altLang="zh-CN">
                <a:latin typeface="Arial" panose="020B0604020202020204" pitchFamily="34" charset="0"/>
              </a:rPr>
              <a:t>XilinxFPGA</a:t>
            </a:r>
            <a:r>
              <a:rPr lang="zh-CN" altLang="en-US">
                <a:latin typeface="Arial" panose="020B0604020202020204" pitchFamily="34" charset="0"/>
              </a:rPr>
              <a:t>由</a:t>
            </a:r>
            <a:r>
              <a:rPr lang="en-US" altLang="zh-CN">
                <a:latin typeface="Arial" panose="020B0604020202020204" pitchFamily="34" charset="0"/>
              </a:rPr>
              <a:t>3</a:t>
            </a:r>
            <a:r>
              <a:rPr lang="zh-CN" altLang="en-US">
                <a:latin typeface="Arial" panose="020B0604020202020204" pitchFamily="34" charset="0"/>
              </a:rPr>
              <a:t>个可编程基本单元阵列组成：输入</a:t>
            </a:r>
            <a:r>
              <a:rPr lang="en-US" altLang="zh-CN">
                <a:latin typeface="Arial" panose="020B0604020202020204" pitchFamily="34" charset="0"/>
              </a:rPr>
              <a:t>/</a:t>
            </a:r>
            <a:r>
              <a:rPr lang="zh-CN" altLang="en-US">
                <a:latin typeface="Arial" panose="020B0604020202020204" pitchFamily="34" charset="0"/>
              </a:rPr>
              <a:t>输出块</a:t>
            </a:r>
            <a:r>
              <a:rPr lang="en-US" altLang="zh-CN">
                <a:latin typeface="Arial" panose="020B0604020202020204" pitchFamily="34" charset="0"/>
              </a:rPr>
              <a:t>(I/OBlock—</a:t>
            </a:r>
            <a:r>
              <a:rPr lang="zh-CN" altLang="en-US">
                <a:latin typeface="Arial" panose="020B0604020202020204" pitchFamily="34" charset="0"/>
              </a:rPr>
              <a:t>简称</a:t>
            </a:r>
            <a:r>
              <a:rPr lang="en-US" altLang="zh-CN">
                <a:latin typeface="Arial" panose="020B0604020202020204" pitchFamily="34" charset="0"/>
              </a:rPr>
              <a:t>I/OB)</a:t>
            </a:r>
            <a:r>
              <a:rPr lang="zh-CN" altLang="en-US">
                <a:latin typeface="Arial" panose="020B0604020202020204" pitchFamily="34" charset="0"/>
              </a:rPr>
              <a:t>阵列，可配置逻辑块</a:t>
            </a:r>
            <a:r>
              <a:rPr lang="en-US" altLang="zh-CN">
                <a:latin typeface="Arial" panose="020B0604020202020204" pitchFamily="34" charset="0"/>
              </a:rPr>
              <a:t>(Configurable LogicB lock—</a:t>
            </a:r>
            <a:r>
              <a:rPr lang="zh-CN" altLang="en-US">
                <a:latin typeface="Arial" panose="020B0604020202020204" pitchFamily="34" charset="0"/>
              </a:rPr>
              <a:t>简称</a:t>
            </a:r>
            <a:r>
              <a:rPr lang="en-US" altLang="zh-CN">
                <a:latin typeface="Arial" panose="020B0604020202020204" pitchFamily="34" charset="0"/>
              </a:rPr>
              <a:t>CLB)</a:t>
            </a:r>
            <a:r>
              <a:rPr lang="zh-CN" altLang="en-US">
                <a:latin typeface="Arial" panose="020B0604020202020204" pitchFamily="34" charset="0"/>
              </a:rPr>
              <a:t>阵列及可编程互连网络</a:t>
            </a:r>
            <a:r>
              <a:rPr lang="en-US" altLang="zh-CN">
                <a:latin typeface="Arial" panose="020B0604020202020204" pitchFamily="34" charset="0"/>
              </a:rPr>
              <a:t>(Programmable Interconnect—</a:t>
            </a:r>
            <a:r>
              <a:rPr lang="zh-CN" altLang="en-US">
                <a:latin typeface="Arial" panose="020B0604020202020204" pitchFamily="34" charset="0"/>
              </a:rPr>
              <a:t>简称</a:t>
            </a:r>
            <a:r>
              <a:rPr lang="en-US" altLang="zh-CN">
                <a:latin typeface="Arial" panose="020B0604020202020204" pitchFamily="34" charset="0"/>
              </a:rPr>
              <a:t>PI)</a:t>
            </a:r>
            <a:r>
              <a:rPr lang="zh-CN" altLang="en-US">
                <a:latin typeface="Arial" panose="020B0604020202020204" pitchFamily="34" charset="0"/>
              </a:rPr>
              <a:t>。其中输入</a:t>
            </a:r>
            <a:r>
              <a:rPr lang="en-US" altLang="zh-CN">
                <a:latin typeface="Arial" panose="020B0604020202020204" pitchFamily="34" charset="0"/>
              </a:rPr>
              <a:t>/</a:t>
            </a:r>
            <a:r>
              <a:rPr lang="zh-CN" altLang="en-US">
                <a:latin typeface="Arial" panose="020B0604020202020204" pitchFamily="34" charset="0"/>
              </a:rPr>
              <a:t>输出块排列在芯片周围，它是可配置逻辑块与外部引脚的</a:t>
            </a:r>
            <a:r>
              <a:rPr lang="zh-CN" altLang="en-US">
                <a:latin typeface="Arial" panose="020B0604020202020204" pitchFamily="34" charset="0"/>
                <a:hlinkClick r:id="rId3"/>
              </a:rPr>
              <a:t>接口</a:t>
            </a:r>
            <a:r>
              <a:rPr lang="zh-CN" altLang="en-US">
                <a:latin typeface="Arial" panose="020B0604020202020204" pitchFamily="34" charset="0"/>
              </a:rPr>
              <a:t>。可配置逻辑块是</a:t>
            </a:r>
            <a:r>
              <a:rPr lang="en-US" altLang="zh-CN">
                <a:latin typeface="Arial" panose="020B0604020202020204" pitchFamily="34" charset="0"/>
              </a:rPr>
              <a:t>FPGA</a:t>
            </a:r>
            <a:r>
              <a:rPr lang="zh-CN" altLang="en-US">
                <a:latin typeface="Arial" panose="020B0604020202020204" pitchFamily="34" charset="0"/>
              </a:rPr>
              <a:t>的核心，它以矩阵形式排列在芯片中心。每个</a:t>
            </a:r>
            <a:r>
              <a:rPr lang="en-US" altLang="zh-CN">
                <a:latin typeface="Arial" panose="020B0604020202020204" pitchFamily="34" charset="0"/>
              </a:rPr>
              <a:t>CLB</a:t>
            </a:r>
            <a:r>
              <a:rPr lang="zh-CN" altLang="en-US">
                <a:latin typeface="Arial" panose="020B0604020202020204" pitchFamily="34" charset="0"/>
              </a:rPr>
              <a:t>均可实现一个逻辑功能小单元。各</a:t>
            </a:r>
            <a:r>
              <a:rPr lang="en-US" altLang="zh-CN">
                <a:latin typeface="Arial" panose="020B0604020202020204" pitchFamily="34" charset="0"/>
              </a:rPr>
              <a:t>CLB</a:t>
            </a:r>
            <a:r>
              <a:rPr lang="zh-CN" altLang="en-US">
                <a:latin typeface="Arial" panose="020B0604020202020204" pitchFamily="34" charset="0"/>
              </a:rPr>
              <a:t>之间通过互连网络编程连接，以实现复杂的逻辑功能。</a:t>
            </a:r>
          </a:p>
        </p:txBody>
      </p:sp>
      <p:sp>
        <p:nvSpPr>
          <p:cNvPr id="1331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AF8532B-A090-4B7F-AF98-B419A6ACBD2E}" type="slidenum">
              <a:rPr lang="en-US" altLang="zh-CN" sz="1300" smtClean="0"/>
              <a:pPr>
                <a:spcBef>
                  <a:spcPct val="0"/>
                </a:spcBef>
              </a:pPr>
              <a:t>26</a:t>
            </a:fld>
            <a:endParaRPr lang="en-US" altLang="zh-CN" sz="1300"/>
          </a:p>
        </p:txBody>
      </p:sp>
    </p:spTree>
    <p:extLst>
      <p:ext uri="{BB962C8B-B14F-4D97-AF65-F5344CB8AC3E}">
        <p14:creationId xmlns:p14="http://schemas.microsoft.com/office/powerpoint/2010/main" val="3215110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B073540-E03A-4344-92E5-EAAB84EDC3E5}" type="slidenum">
              <a:rPr lang="en-US" altLang="zh-CN" sz="1300" smtClean="0"/>
              <a:pPr>
                <a:spcBef>
                  <a:spcPct val="0"/>
                </a:spcBef>
              </a:pPr>
              <a:t>27</a:t>
            </a:fld>
            <a:endParaRPr lang="en-US" altLang="zh-CN" sz="1300"/>
          </a:p>
        </p:txBody>
      </p:sp>
      <p:sp>
        <p:nvSpPr>
          <p:cNvPr id="139267" name="Rectangle 2"/>
          <p:cNvSpPr>
            <a:spLocks noGrp="1" noRot="1" noChangeAspect="1" noChangeArrowheads="1" noTextEdit="1"/>
          </p:cNvSpPr>
          <p:nvPr>
            <p:ph type="sldImg"/>
          </p:nvPr>
        </p:nvSpPr>
        <p:spPr>
          <a:xfrm>
            <a:off x="992188" y="768350"/>
            <a:ext cx="5114925" cy="3836988"/>
          </a:xfrm>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系统芯片（</a:t>
            </a:r>
            <a:r>
              <a:rPr lang="en-US" altLang="zh-CN">
                <a:latin typeface="Arial" panose="020B0604020202020204" pitchFamily="34" charset="0"/>
              </a:rPr>
              <a:t>SoC</a:t>
            </a:r>
            <a:r>
              <a:rPr lang="zh-CN" altLang="en-US">
                <a:latin typeface="Arial" panose="020B0604020202020204" pitchFamily="34" charset="0"/>
              </a:rPr>
              <a:t>）的价值在于它的多样性，这反映在集成程度的不同，这些芯片所支持特定外设和内存的不同，以及他们的工作状况的不同。 </a:t>
            </a:r>
          </a:p>
          <a:p>
            <a:pPr eaLnBrk="1" hangingPunct="1"/>
            <a:endParaRPr lang="zh-CN" altLang="en-US">
              <a:latin typeface="Arial" panose="020B0604020202020204" pitchFamily="34" charset="0"/>
            </a:endParaRPr>
          </a:p>
          <a:p>
            <a:pPr eaLnBrk="1" hangingPunct="1"/>
            <a:r>
              <a:rPr lang="zh-CN" altLang="en-US">
                <a:latin typeface="Arial" panose="020B0604020202020204" pitchFamily="34" charset="0"/>
              </a:rPr>
              <a:t>下左图和右图比较，左边为</a:t>
            </a:r>
            <a:r>
              <a:rPr lang="en-US" altLang="zh-CN">
                <a:latin typeface="Arial" panose="020B0604020202020204" pitchFamily="34" charset="0"/>
              </a:rPr>
              <a:t>SOC</a:t>
            </a:r>
            <a:r>
              <a:rPr lang="zh-CN" altLang="en-US">
                <a:latin typeface="Arial" panose="020B0604020202020204" pitchFamily="34" charset="0"/>
              </a:rPr>
              <a:t>及应用，右边为通用微处理器形成的板子</a:t>
            </a:r>
          </a:p>
        </p:txBody>
      </p:sp>
    </p:spTree>
    <p:extLst>
      <p:ext uri="{BB962C8B-B14F-4D97-AF65-F5344CB8AC3E}">
        <p14:creationId xmlns:p14="http://schemas.microsoft.com/office/powerpoint/2010/main" val="1572311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8FAC45A-79B0-482B-89CA-3BA5CEE48C35}" type="slidenum">
              <a:rPr lang="en-US" altLang="zh-CN" sz="1300" smtClean="0"/>
              <a:pPr>
                <a:spcBef>
                  <a:spcPct val="0"/>
                </a:spcBef>
              </a:pPr>
              <a:t>38</a:t>
            </a:fld>
            <a:endParaRPr lang="en-US" altLang="zh-CN" sz="1300"/>
          </a:p>
        </p:txBody>
      </p:sp>
      <p:sp>
        <p:nvSpPr>
          <p:cNvPr id="162819" name="Rectangle 2"/>
          <p:cNvSpPr>
            <a:spLocks noGrp="1" noRot="1" noChangeAspect="1" noChangeArrowheads="1" noTextEdit="1"/>
          </p:cNvSpPr>
          <p:nvPr>
            <p:ph type="sldImg"/>
          </p:nvPr>
        </p:nvSpPr>
        <p:spPr>
          <a:xfrm>
            <a:off x="992188" y="768350"/>
            <a:ext cx="5114925" cy="3836988"/>
          </a:xfrm>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1000" dirty="0">
                <a:latin typeface="Arial" panose="020B0604020202020204" pitchFamily="34" charset="0"/>
              </a:rPr>
              <a:t>ARM</a:t>
            </a:r>
            <a:r>
              <a:rPr lang="zh-CN" altLang="en-US" sz="1000" dirty="0">
                <a:latin typeface="Arial" panose="020B0604020202020204" pitchFamily="34" charset="0"/>
              </a:rPr>
              <a:t>（</a:t>
            </a:r>
            <a:r>
              <a:rPr lang="en-US" altLang="zh-CN" sz="1000" dirty="0">
                <a:latin typeface="Arial" panose="020B0604020202020204" pitchFamily="34" charset="0"/>
              </a:rPr>
              <a:t>Advanced RISC Machines</a:t>
            </a:r>
            <a:r>
              <a:rPr lang="zh-CN" altLang="en-US" sz="1000" dirty="0">
                <a:latin typeface="Arial" panose="020B0604020202020204" pitchFamily="34" charset="0"/>
              </a:rPr>
              <a:t>）具有领先的技术和优越的产品性能。由于</a:t>
            </a:r>
            <a:r>
              <a:rPr lang="en-US" altLang="zh-CN" sz="1000" dirty="0">
                <a:latin typeface="Arial" panose="020B0604020202020204" pitchFamily="34" charset="0"/>
              </a:rPr>
              <a:t>ARM</a:t>
            </a:r>
            <a:r>
              <a:rPr lang="zh-CN" altLang="en-US" sz="1000" dirty="0">
                <a:latin typeface="Arial" panose="020B0604020202020204" pitchFamily="34" charset="0"/>
              </a:rPr>
              <a:t>技术方案架构具备低功耗、高效能、低成本以及小体积等特性，使得</a:t>
            </a:r>
            <a:r>
              <a:rPr lang="en-US" altLang="zh-CN" sz="1000" dirty="0">
                <a:latin typeface="Arial" panose="020B0604020202020204" pitchFamily="34" charset="0"/>
              </a:rPr>
              <a:t>ARM</a:t>
            </a:r>
            <a:r>
              <a:rPr lang="zh-CN" altLang="en-US" sz="1000" dirty="0">
                <a:latin typeface="Arial" panose="020B0604020202020204" pitchFamily="34" charset="0"/>
              </a:rPr>
              <a:t>得到了众多的知识产权授权用户，其中包括世界顶级的半导体和系统公司。采用</a:t>
            </a:r>
            <a:r>
              <a:rPr lang="en-US" altLang="zh-CN" sz="1000" dirty="0">
                <a:latin typeface="Arial" panose="020B0604020202020204" pitchFamily="34" charset="0"/>
              </a:rPr>
              <a:t>ARM</a:t>
            </a:r>
            <a:r>
              <a:rPr lang="zh-CN" altLang="en-US" sz="1000" dirty="0">
                <a:latin typeface="Arial" panose="020B0604020202020204" pitchFamily="34" charset="0"/>
              </a:rPr>
              <a:t>技术的微处理器遍及各类电子产品，汽车、消费娱乐、影像、工业控制、海量存储、网络、安保和无线等市场。</a:t>
            </a:r>
            <a:r>
              <a:rPr lang="en-US" altLang="zh-CN" sz="1000" dirty="0">
                <a:latin typeface="Arial" panose="020B0604020202020204" pitchFamily="34" charset="0"/>
              </a:rPr>
              <a:t>1999</a:t>
            </a:r>
            <a:r>
              <a:rPr lang="zh-CN" altLang="en-US" sz="1000" dirty="0">
                <a:latin typeface="Arial" panose="020B0604020202020204" pitchFamily="34" charset="0"/>
              </a:rPr>
              <a:t>年，市场上采用</a:t>
            </a:r>
            <a:r>
              <a:rPr lang="en-US" altLang="zh-CN" sz="1000" dirty="0">
                <a:latin typeface="Arial" panose="020B0604020202020204" pitchFamily="34" charset="0"/>
              </a:rPr>
              <a:t>ARMIP</a:t>
            </a:r>
            <a:r>
              <a:rPr lang="zh-CN" altLang="en-US" sz="1000" dirty="0">
                <a:latin typeface="Arial" panose="020B0604020202020204" pitchFamily="34" charset="0"/>
              </a:rPr>
              <a:t>核的芯片数量达到</a:t>
            </a:r>
            <a:r>
              <a:rPr lang="en-US" altLang="zh-CN" sz="1000" dirty="0">
                <a:latin typeface="Arial" panose="020B0604020202020204" pitchFamily="34" charset="0"/>
              </a:rPr>
              <a:t>1.8</a:t>
            </a:r>
            <a:r>
              <a:rPr lang="zh-CN" altLang="en-US" sz="1000" dirty="0">
                <a:latin typeface="Arial" panose="020B0604020202020204" pitchFamily="34" charset="0"/>
              </a:rPr>
              <a:t>亿；</a:t>
            </a:r>
            <a:r>
              <a:rPr lang="en-US" altLang="zh-CN" sz="1000" dirty="0">
                <a:latin typeface="Arial" panose="020B0604020202020204" pitchFamily="34" charset="0"/>
              </a:rPr>
              <a:t>2000</a:t>
            </a:r>
            <a:r>
              <a:rPr lang="zh-CN" altLang="en-US" sz="1000" dirty="0">
                <a:latin typeface="Arial" panose="020B0604020202020204" pitchFamily="34" charset="0"/>
              </a:rPr>
              <a:t>年，发货量达到</a:t>
            </a:r>
            <a:r>
              <a:rPr lang="en-US" altLang="zh-CN" sz="1000" dirty="0">
                <a:latin typeface="Arial" panose="020B0604020202020204" pitchFamily="34" charset="0"/>
              </a:rPr>
              <a:t>4</a:t>
            </a:r>
            <a:r>
              <a:rPr lang="zh-CN" altLang="en-US" sz="1000" dirty="0">
                <a:latin typeface="Arial" panose="020B0604020202020204" pitchFamily="34" charset="0"/>
              </a:rPr>
              <a:t>亿。可以说，</a:t>
            </a:r>
            <a:r>
              <a:rPr lang="en-US" altLang="zh-CN" sz="1000" dirty="0">
                <a:latin typeface="Arial" panose="020B0604020202020204" pitchFamily="34" charset="0"/>
              </a:rPr>
              <a:t>ARM</a:t>
            </a:r>
            <a:r>
              <a:rPr lang="zh-CN" altLang="en-US" sz="1000" dirty="0">
                <a:latin typeface="Arial" panose="020B0604020202020204" pitchFamily="34" charset="0"/>
              </a:rPr>
              <a:t>的</a:t>
            </a:r>
            <a:r>
              <a:rPr lang="en-US" altLang="zh-CN" sz="1000" dirty="0">
                <a:latin typeface="Arial" panose="020B0604020202020204" pitchFamily="34" charset="0"/>
              </a:rPr>
              <a:t>16/32</a:t>
            </a:r>
            <a:r>
              <a:rPr lang="zh-CN" altLang="en-US" sz="1000" dirty="0">
                <a:latin typeface="Arial" panose="020B0604020202020204" pitchFamily="34" charset="0"/>
              </a:rPr>
              <a:t>位嵌入式处理器技术是世界上应用最为普遍的微处理器结构，</a:t>
            </a:r>
            <a:r>
              <a:rPr lang="en-US" altLang="zh-CN" sz="1000" dirty="0">
                <a:latin typeface="Arial" panose="020B0604020202020204" pitchFamily="34" charset="0"/>
              </a:rPr>
              <a:t>2000</a:t>
            </a:r>
            <a:r>
              <a:rPr lang="zh-CN" altLang="en-US" sz="1000" dirty="0">
                <a:latin typeface="Arial" panose="020B0604020202020204" pitchFamily="34" charset="0"/>
              </a:rPr>
              <a:t>年拥有</a:t>
            </a:r>
            <a:r>
              <a:rPr lang="en-US" altLang="zh-CN" sz="1000" dirty="0">
                <a:latin typeface="Arial" panose="020B0604020202020204" pitchFamily="34" charset="0"/>
              </a:rPr>
              <a:t>76.8</a:t>
            </a:r>
            <a:r>
              <a:rPr lang="zh-CN" altLang="en-US" sz="1000" dirty="0">
                <a:latin typeface="Arial" panose="020B0604020202020204" pitchFamily="34" charset="0"/>
              </a:rPr>
              <a:t>％的</a:t>
            </a:r>
            <a:r>
              <a:rPr lang="en-US" altLang="zh-CN" sz="1000" dirty="0">
                <a:latin typeface="Arial" panose="020B0604020202020204" pitchFamily="34" charset="0"/>
              </a:rPr>
              <a:t>RISC</a:t>
            </a:r>
            <a:r>
              <a:rPr lang="zh-CN" altLang="en-US" sz="1000" dirty="0">
                <a:latin typeface="Arial" panose="020B0604020202020204" pitchFamily="34" charset="0"/>
              </a:rPr>
              <a:t>市场份额，</a:t>
            </a:r>
            <a:r>
              <a:rPr lang="en-US" altLang="zh-CN" sz="1000" dirty="0">
                <a:latin typeface="Arial" panose="020B0604020202020204" pitchFamily="34" charset="0"/>
              </a:rPr>
              <a:t>2001</a:t>
            </a:r>
            <a:r>
              <a:rPr lang="zh-CN" altLang="en-US" sz="1000" dirty="0">
                <a:latin typeface="Arial" panose="020B0604020202020204" pitchFamily="34" charset="0"/>
              </a:rPr>
              <a:t>年继续增长，几乎已经垄断了全球</a:t>
            </a:r>
            <a:r>
              <a:rPr lang="en-US" altLang="zh-CN" sz="1000" dirty="0">
                <a:latin typeface="Arial" panose="020B0604020202020204" pitchFamily="34" charset="0"/>
              </a:rPr>
              <a:t>RISC</a:t>
            </a:r>
            <a:r>
              <a:rPr lang="zh-CN" altLang="en-US" sz="1000" dirty="0">
                <a:latin typeface="Arial" panose="020B0604020202020204" pitchFamily="34" charset="0"/>
              </a:rPr>
              <a:t>芯片市场，成为业界实际的</a:t>
            </a:r>
            <a:r>
              <a:rPr lang="en-US" altLang="zh-CN" sz="1000" dirty="0">
                <a:latin typeface="Arial" panose="020B0604020202020204" pitchFamily="34" charset="0"/>
              </a:rPr>
              <a:t>RISC</a:t>
            </a:r>
            <a:r>
              <a:rPr lang="zh-CN" altLang="en-US" sz="1000" dirty="0">
                <a:latin typeface="Arial" panose="020B0604020202020204" pitchFamily="34" charset="0"/>
              </a:rPr>
              <a:t>芯片标准。业界人士纷纷认为，基于</a:t>
            </a:r>
            <a:r>
              <a:rPr lang="en-US" altLang="zh-CN" sz="1000" dirty="0">
                <a:latin typeface="Arial" panose="020B0604020202020204" pitchFamily="34" charset="0"/>
              </a:rPr>
              <a:t>ARM</a:t>
            </a:r>
            <a:r>
              <a:rPr lang="zh-CN" altLang="en-US" sz="1000" dirty="0">
                <a:latin typeface="Arial" panose="020B0604020202020204" pitchFamily="34" charset="0"/>
              </a:rPr>
              <a:t>的技术方案是最具市场前景和市场优势的解决方案。</a:t>
            </a:r>
            <a:br>
              <a:rPr lang="zh-CN" altLang="en-US" sz="1000" dirty="0">
                <a:latin typeface="Arial" panose="020B0604020202020204" pitchFamily="34" charset="0"/>
              </a:rPr>
            </a:br>
            <a:br>
              <a:rPr lang="zh-CN" altLang="en-US" sz="1000" dirty="0">
                <a:latin typeface="Arial" panose="020B0604020202020204" pitchFamily="34" charset="0"/>
              </a:rPr>
            </a:br>
            <a:r>
              <a:rPr lang="en-US" altLang="zh-CN" sz="1000" dirty="0">
                <a:latin typeface="Arial" panose="020B0604020202020204" pitchFamily="34" charset="0"/>
              </a:rPr>
              <a:t>ARM</a:t>
            </a:r>
            <a:r>
              <a:rPr lang="zh-CN" altLang="en-US" sz="1000" dirty="0">
                <a:latin typeface="Arial" panose="020B0604020202020204" pitchFamily="34" charset="0"/>
              </a:rPr>
              <a:t>的</a:t>
            </a:r>
            <a:r>
              <a:rPr lang="en-US" altLang="zh-CN" sz="1000" dirty="0">
                <a:latin typeface="Arial" panose="020B0604020202020204" pitchFamily="34" charset="0"/>
              </a:rPr>
              <a:t>IP</a:t>
            </a:r>
            <a:r>
              <a:rPr lang="zh-CN" altLang="en-US" sz="1000" dirty="0">
                <a:latin typeface="Arial" panose="020B0604020202020204" pitchFamily="34" charset="0"/>
              </a:rPr>
              <a:t>核包括</a:t>
            </a:r>
            <a:r>
              <a:rPr lang="en-US" altLang="zh-CN" sz="1000" dirty="0">
                <a:latin typeface="Arial" panose="020B0604020202020204" pitchFamily="34" charset="0"/>
              </a:rPr>
              <a:t>ARM7 Thumb</a:t>
            </a:r>
            <a:r>
              <a:rPr lang="zh-CN" altLang="en-US" sz="1000" dirty="0">
                <a:latin typeface="Arial" panose="020B0604020202020204" pitchFamily="34" charset="0"/>
              </a:rPr>
              <a:t>、</a:t>
            </a:r>
            <a:r>
              <a:rPr lang="en-US" altLang="zh-CN" sz="1000" dirty="0">
                <a:latin typeface="Arial" panose="020B0604020202020204" pitchFamily="34" charset="0"/>
              </a:rPr>
              <a:t>ARM9 Thumb</a:t>
            </a:r>
            <a:r>
              <a:rPr lang="zh-CN" altLang="en-US" sz="1000" dirty="0">
                <a:latin typeface="Arial" panose="020B0604020202020204" pitchFamily="34" charset="0"/>
              </a:rPr>
              <a:t>、</a:t>
            </a:r>
            <a:r>
              <a:rPr lang="en-US" altLang="zh-CN" sz="1000" dirty="0">
                <a:latin typeface="Arial" panose="020B0604020202020204" pitchFamily="34" charset="0"/>
              </a:rPr>
              <a:t>ARM9E-S Thumb</a:t>
            </a:r>
            <a:r>
              <a:rPr lang="zh-CN" altLang="en-US" sz="1000" dirty="0">
                <a:latin typeface="Arial" panose="020B0604020202020204" pitchFamily="34" charset="0"/>
              </a:rPr>
              <a:t>、</a:t>
            </a:r>
            <a:r>
              <a:rPr lang="en-US" altLang="zh-CN" sz="1000" dirty="0">
                <a:latin typeface="Arial" panose="020B0604020202020204" pitchFamily="34" charset="0"/>
              </a:rPr>
              <a:t>ARM10 Thumb</a:t>
            </a:r>
            <a:r>
              <a:rPr lang="zh-CN" altLang="en-US" sz="1000" dirty="0">
                <a:latin typeface="Arial" panose="020B0604020202020204" pitchFamily="34" charset="0"/>
              </a:rPr>
              <a:t>和</a:t>
            </a:r>
            <a:r>
              <a:rPr lang="en-US" altLang="zh-CN" sz="1000" dirty="0" err="1">
                <a:latin typeface="Arial" panose="020B0604020202020204" pitchFamily="34" charset="0"/>
              </a:rPr>
              <a:t>StrongARM</a:t>
            </a:r>
            <a:r>
              <a:rPr lang="zh-CN" altLang="en-US" sz="1000" dirty="0">
                <a:latin typeface="Arial" panose="020B0604020202020204" pitchFamily="34" charset="0"/>
              </a:rPr>
              <a:t>处理器系列，它们每秒可处理</a:t>
            </a:r>
            <a:r>
              <a:rPr lang="en-US" altLang="zh-CN" sz="1000" dirty="0">
                <a:latin typeface="Arial" panose="020B0604020202020204" pitchFamily="34" charset="0"/>
              </a:rPr>
              <a:t>6000</a:t>
            </a:r>
            <a:r>
              <a:rPr lang="zh-CN" altLang="en-US" sz="1000" dirty="0">
                <a:latin typeface="Arial" panose="020B0604020202020204" pitchFamily="34" charset="0"/>
              </a:rPr>
              <a:t>万至</a:t>
            </a:r>
            <a:r>
              <a:rPr lang="en-US" altLang="zh-CN" sz="1000" dirty="0">
                <a:latin typeface="Arial" panose="020B0604020202020204" pitchFamily="34" charset="0"/>
              </a:rPr>
              <a:t>1.2</a:t>
            </a:r>
            <a:r>
              <a:rPr lang="zh-CN" altLang="en-US" sz="1000" dirty="0">
                <a:latin typeface="Arial" panose="020B0604020202020204" pitchFamily="34" charset="0"/>
              </a:rPr>
              <a:t>亿余条指令。不同的授权产商提供了不同的外设支持，高端、中端，低端产品丰富，可供选择的余地很大，极大的满足了各类应用方案设计的针对性。几种具有代表性的产品介绍如下：</a:t>
            </a:r>
            <a:br>
              <a:rPr lang="zh-CN" altLang="en-US" sz="1000" dirty="0">
                <a:latin typeface="Arial" panose="020B0604020202020204" pitchFamily="34" charset="0"/>
              </a:rPr>
            </a:br>
            <a:br>
              <a:rPr lang="zh-CN" altLang="en-US" sz="1000" dirty="0">
                <a:latin typeface="Arial" panose="020B0604020202020204" pitchFamily="34" charset="0"/>
              </a:rPr>
            </a:br>
            <a:r>
              <a:rPr lang="en-US" altLang="zh-CN" sz="1000" dirty="0" err="1">
                <a:latin typeface="Arial" panose="020B0604020202020204" pitchFamily="34" charset="0"/>
              </a:rPr>
              <a:t>XScale</a:t>
            </a:r>
            <a:r>
              <a:rPr lang="en-US" altLang="zh-CN" sz="1000" dirty="0">
                <a:latin typeface="Arial" panose="020B0604020202020204" pitchFamily="34" charset="0"/>
              </a:rPr>
              <a:t>: Intel</a:t>
            </a:r>
            <a:r>
              <a:rPr lang="zh-CN" altLang="en-US" sz="1000" dirty="0">
                <a:latin typeface="Arial" panose="020B0604020202020204" pitchFamily="34" charset="0"/>
              </a:rPr>
              <a:t>发布的</a:t>
            </a:r>
            <a:r>
              <a:rPr lang="en-US" altLang="zh-CN" sz="1000" dirty="0" err="1">
                <a:latin typeface="Arial" panose="020B0604020202020204" pitchFamily="34" charset="0"/>
              </a:rPr>
              <a:t>StrongARM</a:t>
            </a:r>
            <a:r>
              <a:rPr lang="zh-CN" altLang="en-US" sz="1000" dirty="0">
                <a:latin typeface="Arial" panose="020B0604020202020204" pitchFamily="34" charset="0"/>
              </a:rPr>
              <a:t>的第二代架构，目前已正式上市的两款</a:t>
            </a:r>
            <a:r>
              <a:rPr lang="en-US" altLang="zh-CN" sz="1000" dirty="0" err="1">
                <a:latin typeface="Arial" panose="020B0604020202020204" pitchFamily="34" charset="0"/>
              </a:rPr>
              <a:t>XScale</a:t>
            </a:r>
            <a:r>
              <a:rPr lang="zh-CN" altLang="en-US" sz="1000" dirty="0">
                <a:latin typeface="Arial" panose="020B0604020202020204" pitchFamily="34" charset="0"/>
              </a:rPr>
              <a:t>架构的处理器包括</a:t>
            </a:r>
            <a:r>
              <a:rPr lang="en-US" altLang="zh-CN" sz="1000" dirty="0">
                <a:latin typeface="Arial" panose="020B0604020202020204" pitchFamily="34" charset="0"/>
              </a:rPr>
              <a:t>Intel PXA25</a:t>
            </a:r>
            <a:r>
              <a:rPr lang="zh-CN" altLang="en-US" sz="1000" dirty="0">
                <a:latin typeface="Arial" panose="020B0604020202020204" pitchFamily="34" charset="0"/>
              </a:rPr>
              <a:t>和</a:t>
            </a:r>
            <a:r>
              <a:rPr lang="en-US" altLang="zh-CN" sz="1000" dirty="0">
                <a:latin typeface="Arial" panose="020B0604020202020204" pitchFamily="34" charset="0"/>
              </a:rPr>
              <a:t>Intel PXA210</a:t>
            </a:r>
            <a:r>
              <a:rPr lang="zh-CN" altLang="en-US" sz="1000" dirty="0">
                <a:latin typeface="Arial" panose="020B0604020202020204" pitchFamily="34" charset="0"/>
              </a:rPr>
              <a:t>，它们强化了前一代</a:t>
            </a:r>
            <a:r>
              <a:rPr lang="en-US" altLang="zh-CN" sz="1000" dirty="0" err="1">
                <a:latin typeface="Arial" panose="020B0604020202020204" pitchFamily="34" charset="0"/>
              </a:rPr>
              <a:t>StrongARM</a:t>
            </a:r>
            <a:r>
              <a:rPr lang="en-US" altLang="zh-CN" sz="1000" dirty="0">
                <a:latin typeface="Arial" panose="020B0604020202020204" pitchFamily="34" charset="0"/>
              </a:rPr>
              <a:t> SA-1110</a:t>
            </a:r>
            <a:r>
              <a:rPr lang="zh-CN" altLang="en-US" sz="1000" dirty="0">
                <a:latin typeface="Arial" panose="020B0604020202020204" pitchFamily="34" charset="0"/>
              </a:rPr>
              <a:t>处理器的性能，前者时钟可达</a:t>
            </a:r>
            <a:r>
              <a:rPr lang="en-US" altLang="zh-CN" sz="1000" dirty="0">
                <a:latin typeface="Arial" panose="020B0604020202020204" pitchFamily="34" charset="0"/>
              </a:rPr>
              <a:t>400MHZ</a:t>
            </a:r>
            <a:r>
              <a:rPr lang="zh-CN" altLang="en-US" sz="1000" dirty="0">
                <a:latin typeface="Arial" panose="020B0604020202020204" pitchFamily="34" charset="0"/>
              </a:rPr>
              <a:t>，后者可达</a:t>
            </a:r>
            <a:r>
              <a:rPr lang="en-US" altLang="zh-CN" sz="1000" dirty="0">
                <a:latin typeface="Arial" panose="020B0604020202020204" pitchFamily="34" charset="0"/>
              </a:rPr>
              <a:t>200MHZ</a:t>
            </a:r>
            <a:r>
              <a:rPr lang="zh-CN" altLang="en-US" sz="1000" dirty="0">
                <a:latin typeface="Arial" panose="020B0604020202020204" pitchFamily="34" charset="0"/>
              </a:rPr>
              <a:t>。</a:t>
            </a:r>
            <a:r>
              <a:rPr lang="en-US" altLang="zh-CN" sz="1000" dirty="0" err="1">
                <a:latin typeface="Arial" panose="020B0604020202020204" pitchFamily="34" charset="0"/>
              </a:rPr>
              <a:t>XScale</a:t>
            </a:r>
            <a:r>
              <a:rPr lang="zh-CN" altLang="en-US" sz="1000" dirty="0">
                <a:latin typeface="Arial" panose="020B0604020202020204" pitchFamily="34" charset="0"/>
              </a:rPr>
              <a:t>处理器代表了语音与数据相结合的市场需求，面向</a:t>
            </a:r>
            <a:r>
              <a:rPr lang="en-US" altLang="zh-CN" sz="1000" dirty="0">
                <a:latin typeface="Arial" panose="020B0604020202020204" pitchFamily="34" charset="0"/>
              </a:rPr>
              <a:t>PDA</a:t>
            </a:r>
            <a:r>
              <a:rPr lang="zh-CN" altLang="en-US" sz="1000" dirty="0">
                <a:latin typeface="Arial" panose="020B0604020202020204" pitchFamily="34" charset="0"/>
              </a:rPr>
              <a:t>、掌上电脑、多媒体移动电话以及其它无线网络产品市场。</a:t>
            </a:r>
            <a:br>
              <a:rPr lang="zh-CN" altLang="en-US" sz="1000" dirty="0">
                <a:latin typeface="Arial" panose="020B0604020202020204" pitchFamily="34" charset="0"/>
              </a:rPr>
            </a:br>
            <a:br>
              <a:rPr lang="zh-CN" altLang="en-US" sz="1000" dirty="0">
                <a:latin typeface="Arial" panose="020B0604020202020204" pitchFamily="34" charset="0"/>
              </a:rPr>
            </a:br>
            <a:r>
              <a:rPr lang="en-US" altLang="zh-CN" sz="1000" dirty="0">
                <a:latin typeface="Arial" panose="020B0604020202020204" pitchFamily="34" charset="0"/>
              </a:rPr>
              <a:t>EP9312: </a:t>
            </a:r>
            <a:r>
              <a:rPr lang="zh-CN" altLang="en-US" sz="1000" dirty="0">
                <a:latin typeface="Arial" panose="020B0604020202020204" pitchFamily="34" charset="0"/>
              </a:rPr>
              <a:t>由</a:t>
            </a:r>
            <a:r>
              <a:rPr lang="en-US" altLang="zh-CN" sz="1000" dirty="0">
                <a:latin typeface="Arial" panose="020B0604020202020204" pitchFamily="34" charset="0"/>
              </a:rPr>
              <a:t>Cirrus Logic</a:t>
            </a:r>
            <a:r>
              <a:rPr lang="zh-CN" altLang="en-US" sz="1000" dirty="0">
                <a:latin typeface="Arial" panose="020B0604020202020204" pitchFamily="34" charset="0"/>
              </a:rPr>
              <a:t>公司最新推出的</a:t>
            </a:r>
            <a:r>
              <a:rPr lang="en-US" altLang="zh-CN" sz="1000" dirty="0">
                <a:latin typeface="Arial" panose="020B0604020202020204" pitchFamily="34" charset="0"/>
              </a:rPr>
              <a:t>Maverick</a:t>
            </a:r>
            <a:r>
              <a:rPr lang="zh-CN" altLang="en-US" sz="1000" dirty="0">
                <a:latin typeface="Arial" panose="020B0604020202020204" pitchFamily="34" charset="0"/>
              </a:rPr>
              <a:t>处理器</a:t>
            </a:r>
            <a:r>
              <a:rPr lang="en-US" altLang="zh-CN" sz="1000" dirty="0">
                <a:latin typeface="Arial" panose="020B0604020202020204" pitchFamily="34" charset="0"/>
              </a:rPr>
              <a:t>,</a:t>
            </a:r>
            <a:r>
              <a:rPr lang="zh-CN" altLang="en-US" sz="1000" dirty="0">
                <a:latin typeface="Arial" panose="020B0604020202020204" pitchFamily="34" charset="0"/>
              </a:rPr>
              <a:t>基于</a:t>
            </a:r>
            <a:r>
              <a:rPr lang="en-US" altLang="zh-CN" sz="1000" dirty="0">
                <a:latin typeface="Arial" panose="020B0604020202020204" pitchFamily="34" charset="0"/>
              </a:rPr>
              <a:t>ARM920T</a:t>
            </a:r>
            <a:r>
              <a:rPr lang="zh-CN" altLang="en-US" sz="1000" dirty="0">
                <a:latin typeface="Arial" panose="020B0604020202020204" pitchFamily="34" charset="0"/>
              </a:rPr>
              <a:t>微处理器核心，是针对处理器性能、信号处理能力和用户接口平衡的应用而设计的，提供遍及整个家庭的多个压缩数据流</a:t>
            </a:r>
            <a:r>
              <a:rPr lang="en-US" altLang="zh-CN" sz="1000" dirty="0">
                <a:latin typeface="Arial" panose="020B0604020202020204" pitchFamily="34" charset="0"/>
              </a:rPr>
              <a:t>(MP3</a:t>
            </a:r>
            <a:r>
              <a:rPr lang="zh-CN" altLang="en-US" sz="1000" dirty="0">
                <a:latin typeface="Arial" panose="020B0604020202020204" pitchFamily="34" charset="0"/>
              </a:rPr>
              <a:t>、</a:t>
            </a:r>
            <a:r>
              <a:rPr lang="en-US" altLang="zh-CN" sz="1000" dirty="0">
                <a:latin typeface="Arial" panose="020B0604020202020204" pitchFamily="34" charset="0"/>
              </a:rPr>
              <a:t>WMA</a:t>
            </a:r>
            <a:r>
              <a:rPr lang="zh-CN" altLang="en-US" sz="1000" dirty="0">
                <a:latin typeface="Arial" panose="020B0604020202020204" pitchFamily="34" charset="0"/>
              </a:rPr>
              <a:t>和其他流行标准</a:t>
            </a:r>
            <a:r>
              <a:rPr lang="en-US" altLang="zh-CN" sz="1000" dirty="0">
                <a:latin typeface="Arial" panose="020B0604020202020204" pitchFamily="34" charset="0"/>
              </a:rPr>
              <a:t>)</a:t>
            </a:r>
            <a:r>
              <a:rPr lang="zh-CN" altLang="en-US" sz="1000" dirty="0">
                <a:latin typeface="Arial" panose="020B0604020202020204" pitchFamily="34" charset="0"/>
              </a:rPr>
              <a:t>。它将</a:t>
            </a:r>
            <a:r>
              <a:rPr lang="en-US" altLang="zh-CN" sz="1000" dirty="0">
                <a:latin typeface="Arial" panose="020B0604020202020204" pitchFamily="34" charset="0"/>
              </a:rPr>
              <a:t>MP3</a:t>
            </a:r>
            <a:r>
              <a:rPr lang="zh-CN" altLang="en-US" sz="1000" dirty="0">
                <a:latin typeface="Arial" panose="020B0604020202020204" pitchFamily="34" charset="0"/>
              </a:rPr>
              <a:t>编码的范围从唯一的</a:t>
            </a:r>
            <a:r>
              <a:rPr lang="en-US" altLang="zh-CN" sz="1000" dirty="0">
                <a:latin typeface="Arial" panose="020B0604020202020204" pitchFamily="34" charset="0"/>
              </a:rPr>
              <a:t>PC</a:t>
            </a:r>
            <a:r>
              <a:rPr lang="zh-CN" altLang="en-US" sz="1000" dirty="0">
                <a:latin typeface="Arial" panose="020B0604020202020204" pitchFamily="34" charset="0"/>
              </a:rPr>
              <a:t>领域扩展到到了家庭娱乐市场。从而使得创建新的上网产品</a:t>
            </a:r>
            <a:r>
              <a:rPr lang="en-US" altLang="zh-CN" sz="1000" dirty="0">
                <a:latin typeface="Arial" panose="020B0604020202020204" pitchFamily="34" charset="0"/>
              </a:rPr>
              <a:t>--</a:t>
            </a:r>
            <a:r>
              <a:rPr lang="zh-CN" altLang="en-US" sz="1000" dirty="0">
                <a:latin typeface="Arial" panose="020B0604020202020204" pitchFamily="34" charset="0"/>
              </a:rPr>
              <a:t>家庭数字音频</a:t>
            </a:r>
            <a:r>
              <a:rPr lang="en-US" altLang="zh-CN" sz="1000" dirty="0">
                <a:latin typeface="Arial" panose="020B0604020202020204" pitchFamily="34" charset="0"/>
              </a:rPr>
              <a:t>Jukebox</a:t>
            </a:r>
            <a:r>
              <a:rPr lang="zh-CN" altLang="en-US" sz="1000" dirty="0">
                <a:latin typeface="Arial" panose="020B0604020202020204" pitchFamily="34" charset="0"/>
              </a:rPr>
              <a:t>（可以压缩</a:t>
            </a:r>
            <a:r>
              <a:rPr lang="en-US" altLang="zh-CN" sz="1000" dirty="0">
                <a:latin typeface="Arial" panose="020B0604020202020204" pitchFamily="34" charset="0"/>
              </a:rPr>
              <a:t>CD</a:t>
            </a:r>
            <a:r>
              <a:rPr lang="zh-CN" altLang="en-US" sz="1000" dirty="0">
                <a:latin typeface="Arial" panose="020B0604020202020204" pitchFamily="34" charset="0"/>
              </a:rPr>
              <a:t>、当地</a:t>
            </a:r>
            <a:r>
              <a:rPr lang="en-US" altLang="zh-CN" sz="1000" dirty="0">
                <a:latin typeface="Arial" panose="020B0604020202020204" pitchFamily="34" charset="0"/>
              </a:rPr>
              <a:t>AM/FM</a:t>
            </a:r>
            <a:r>
              <a:rPr lang="zh-CN" altLang="en-US" sz="1000" dirty="0">
                <a:latin typeface="Arial" panose="020B0604020202020204" pitchFamily="34" charset="0"/>
              </a:rPr>
              <a:t>电台或网络中获得的音乐，并把这些压缩音乐存储到本地硬驱动器上）成为可能。 </a:t>
            </a:r>
            <a:br>
              <a:rPr lang="zh-CN" altLang="en-US" sz="1000" dirty="0">
                <a:latin typeface="Arial" panose="020B0604020202020204" pitchFamily="34" charset="0"/>
              </a:rPr>
            </a:br>
            <a:br>
              <a:rPr lang="zh-CN" altLang="en-US" sz="1000" dirty="0">
                <a:latin typeface="Arial" panose="020B0604020202020204" pitchFamily="34" charset="0"/>
              </a:rPr>
            </a:br>
            <a:r>
              <a:rPr lang="en-US" altLang="zh-CN" sz="1000" dirty="0">
                <a:latin typeface="Arial" panose="020B0604020202020204" pitchFamily="34" charset="0"/>
              </a:rPr>
              <a:t>S3C2500</a:t>
            </a:r>
            <a:r>
              <a:rPr lang="zh-CN" altLang="en-US" sz="1000" dirty="0">
                <a:latin typeface="Arial" panose="020B0604020202020204" pitchFamily="34" charset="0"/>
              </a:rPr>
              <a:t>：由韩国三星（</a:t>
            </a:r>
            <a:r>
              <a:rPr lang="en-US" altLang="zh-CN" sz="1000" dirty="0" err="1">
                <a:latin typeface="Arial" panose="020B0604020202020204" pitchFamily="34" charset="0"/>
              </a:rPr>
              <a:t>samsung</a:t>
            </a:r>
            <a:r>
              <a:rPr lang="zh-CN" altLang="en-US" sz="1000" dirty="0">
                <a:latin typeface="Arial" panose="020B0604020202020204" pitchFamily="34" charset="0"/>
              </a:rPr>
              <a:t>）公司推出基于</a:t>
            </a:r>
            <a:r>
              <a:rPr lang="en-US" altLang="zh-CN" sz="1000" dirty="0">
                <a:latin typeface="Arial" panose="020B0604020202020204" pitchFamily="34" charset="0"/>
              </a:rPr>
              <a:t>ARM940T</a:t>
            </a:r>
            <a:r>
              <a:rPr lang="zh-CN" altLang="en-US" sz="1000" dirty="0">
                <a:latin typeface="Arial" panose="020B0604020202020204" pitchFamily="34" charset="0"/>
              </a:rPr>
              <a:t>核的处理器。面向</a:t>
            </a:r>
            <a:r>
              <a:rPr lang="en-US" altLang="zh-CN" sz="1000" dirty="0">
                <a:latin typeface="Arial" panose="020B0604020202020204" pitchFamily="34" charset="0"/>
              </a:rPr>
              <a:t>SOHO</a:t>
            </a:r>
            <a:r>
              <a:rPr lang="zh-CN" altLang="en-US" sz="1000" dirty="0">
                <a:latin typeface="Arial" panose="020B0604020202020204" pitchFamily="34" charset="0"/>
              </a:rPr>
              <a:t>路由器，网关，无线接入（</a:t>
            </a:r>
            <a:r>
              <a:rPr lang="en-US" altLang="zh-CN" sz="1000" dirty="0">
                <a:latin typeface="Arial" panose="020B0604020202020204" pitchFamily="34" charset="0"/>
              </a:rPr>
              <a:t>WLAN AP</a:t>
            </a:r>
            <a:r>
              <a:rPr lang="zh-CN" altLang="en-US" sz="1000" dirty="0">
                <a:latin typeface="Arial" panose="020B0604020202020204" pitchFamily="34" charset="0"/>
              </a:rPr>
              <a:t>）等产品方案。由于其内建</a:t>
            </a:r>
            <a:r>
              <a:rPr lang="en-US" altLang="zh-CN" sz="1000" dirty="0">
                <a:latin typeface="Arial" panose="020B0604020202020204" pitchFamily="34" charset="0"/>
              </a:rPr>
              <a:t>DES/3DES</a:t>
            </a:r>
            <a:r>
              <a:rPr lang="zh-CN" altLang="en-US" sz="1000" dirty="0">
                <a:latin typeface="Arial" panose="020B0604020202020204" pitchFamily="34" charset="0"/>
              </a:rPr>
              <a:t>加速器，使得它在网络加密安全领域也有扩展的余地。</a:t>
            </a:r>
            <a:br>
              <a:rPr lang="zh-CN" altLang="en-US" sz="1000" dirty="0">
                <a:latin typeface="Arial" panose="020B0604020202020204" pitchFamily="34" charset="0"/>
              </a:rPr>
            </a:br>
            <a:br>
              <a:rPr lang="zh-CN" altLang="en-US" sz="1000" dirty="0">
                <a:latin typeface="Arial" panose="020B0604020202020204" pitchFamily="34" charset="0"/>
              </a:rPr>
            </a:br>
            <a:r>
              <a:rPr lang="en-US" altLang="zh-CN" sz="1000" dirty="0">
                <a:latin typeface="Arial" panose="020B0604020202020204" pitchFamily="34" charset="0"/>
              </a:rPr>
              <a:t>TMS320DSC24</a:t>
            </a:r>
            <a:r>
              <a:rPr lang="zh-CN" altLang="en-US" sz="1000" dirty="0">
                <a:latin typeface="Arial" panose="020B0604020202020204" pitchFamily="34" charset="0"/>
              </a:rPr>
              <a:t>：</a:t>
            </a:r>
            <a:r>
              <a:rPr lang="en-US" altLang="zh-CN" sz="1000" dirty="0">
                <a:latin typeface="Arial" panose="020B0604020202020204" pitchFamily="34" charset="0"/>
              </a:rPr>
              <a:t>TI</a:t>
            </a:r>
            <a:r>
              <a:rPr lang="zh-CN" altLang="en-US" sz="1000" dirty="0">
                <a:latin typeface="Arial" panose="020B0604020202020204" pitchFamily="34" charset="0"/>
              </a:rPr>
              <a:t>公司推出的一种双核处理器，</a:t>
            </a:r>
            <a:r>
              <a:rPr lang="en-US" altLang="zh-CN" sz="1000" dirty="0">
                <a:latin typeface="Arial" panose="020B0604020202020204" pitchFamily="34" charset="0"/>
              </a:rPr>
              <a:t>TMS320DCS</a:t>
            </a:r>
            <a:r>
              <a:rPr lang="zh-CN" altLang="en-US" sz="1000" dirty="0">
                <a:latin typeface="Arial" panose="020B0604020202020204" pitchFamily="34" charset="0"/>
              </a:rPr>
              <a:t>包括</a:t>
            </a:r>
            <a:r>
              <a:rPr lang="en-US" altLang="zh-CN" sz="1000" dirty="0">
                <a:latin typeface="Arial" panose="020B0604020202020204" pitchFamily="34" charset="0"/>
              </a:rPr>
              <a:t>TMS320C5000 DSP--</a:t>
            </a:r>
            <a:r>
              <a:rPr lang="zh-CN" altLang="en-US" sz="1000" dirty="0">
                <a:latin typeface="Arial" panose="020B0604020202020204" pitchFamily="34" charset="0"/>
              </a:rPr>
              <a:t>进行实时媒体的处理，和</a:t>
            </a:r>
            <a:r>
              <a:rPr lang="en-US" altLang="zh-CN" sz="1000" dirty="0">
                <a:latin typeface="Arial" panose="020B0604020202020204" pitchFamily="34" charset="0"/>
              </a:rPr>
              <a:t>ARM7TDMI RISC</a:t>
            </a:r>
            <a:r>
              <a:rPr lang="zh-CN" altLang="en-US" sz="1000" dirty="0">
                <a:latin typeface="Arial" panose="020B0604020202020204" pitchFamily="34" charset="0"/>
              </a:rPr>
              <a:t>处理器</a:t>
            </a:r>
            <a:r>
              <a:rPr lang="en-US" altLang="zh-CN" sz="1000" dirty="0">
                <a:latin typeface="Arial" panose="020B0604020202020204" pitchFamily="34" charset="0"/>
              </a:rPr>
              <a:t>--</a:t>
            </a:r>
            <a:r>
              <a:rPr lang="zh-CN" altLang="en-US" sz="1000" dirty="0">
                <a:latin typeface="Arial" panose="020B0604020202020204" pitchFamily="34" charset="0"/>
              </a:rPr>
              <a:t>完成系统的控制功能。</a:t>
            </a:r>
            <a:r>
              <a:rPr lang="en-US" altLang="zh-CN" sz="1000" dirty="0">
                <a:latin typeface="Arial" panose="020B0604020202020204" pitchFamily="34" charset="0"/>
              </a:rPr>
              <a:t>TMS320DSC24</a:t>
            </a:r>
            <a:r>
              <a:rPr lang="zh-CN" altLang="en-US" sz="1000" dirty="0">
                <a:latin typeface="Arial" panose="020B0604020202020204" pitchFamily="34" charset="0"/>
              </a:rPr>
              <a:t>是</a:t>
            </a:r>
            <a:r>
              <a:rPr lang="en-US" altLang="zh-CN" sz="1000" dirty="0">
                <a:latin typeface="Arial" panose="020B0604020202020204" pitchFamily="34" charset="0"/>
              </a:rPr>
              <a:t>TI</a:t>
            </a:r>
            <a:r>
              <a:rPr lang="zh-CN" altLang="en-US" sz="1000" dirty="0">
                <a:latin typeface="Arial" panose="020B0604020202020204" pitchFamily="34" charset="0"/>
              </a:rPr>
              <a:t>推出的一款低功耗、可编程的</a:t>
            </a:r>
            <a:r>
              <a:rPr lang="en-US" altLang="zh-CN" sz="1000" dirty="0">
                <a:latin typeface="Arial" panose="020B0604020202020204" pitchFamily="34" charset="0"/>
              </a:rPr>
              <a:t>DSP</a:t>
            </a:r>
            <a:r>
              <a:rPr lang="zh-CN" altLang="en-US" sz="1000" dirty="0">
                <a:latin typeface="Arial" panose="020B0604020202020204" pitchFamily="34" charset="0"/>
              </a:rPr>
              <a:t>，它使</a:t>
            </a:r>
            <a:r>
              <a:rPr lang="en-US" altLang="zh-CN" sz="1000" dirty="0">
                <a:latin typeface="Arial" panose="020B0604020202020204" pitchFamily="34" charset="0"/>
              </a:rPr>
              <a:t>Internet</a:t>
            </a:r>
            <a:r>
              <a:rPr lang="zh-CN" altLang="en-US" sz="1000" dirty="0">
                <a:latin typeface="Arial" panose="020B0604020202020204" pitchFamily="34" charset="0"/>
              </a:rPr>
              <a:t>上的实时视频成像成为可能。在传输实时视频的编码及解码时，</a:t>
            </a:r>
            <a:r>
              <a:rPr lang="en-US" altLang="zh-CN" sz="1000" dirty="0">
                <a:latin typeface="Arial" panose="020B0604020202020204" pitchFamily="34" charset="0"/>
              </a:rPr>
              <a:t>TMS320DSC</a:t>
            </a:r>
            <a:r>
              <a:rPr lang="zh-CN" altLang="en-US" sz="1000" dirty="0">
                <a:latin typeface="Arial" panose="020B0604020202020204" pitchFamily="34" charset="0"/>
              </a:rPr>
              <a:t>提供了</a:t>
            </a:r>
            <a:r>
              <a:rPr lang="en-US" altLang="zh-CN" sz="1000" dirty="0">
                <a:latin typeface="Arial" panose="020B0604020202020204" pitchFamily="34" charset="0"/>
              </a:rPr>
              <a:t>320 x 240 </a:t>
            </a:r>
            <a:r>
              <a:rPr lang="zh-CN" altLang="en-US" sz="1000" dirty="0">
                <a:latin typeface="Arial" panose="020B0604020202020204" pitchFamily="34" charset="0"/>
              </a:rPr>
              <a:t>（</a:t>
            </a:r>
            <a:r>
              <a:rPr lang="en-US" altLang="zh-CN" sz="1000" dirty="0">
                <a:latin typeface="Arial" panose="020B0604020202020204" pitchFamily="34" charset="0"/>
              </a:rPr>
              <a:t>CIF</a:t>
            </a:r>
            <a:r>
              <a:rPr lang="zh-CN" altLang="en-US" sz="1000" dirty="0">
                <a:latin typeface="Arial" panose="020B0604020202020204" pitchFamily="34" charset="0"/>
              </a:rPr>
              <a:t>）的功耗解决方案。多媒体软件</a:t>
            </a:r>
            <a:r>
              <a:rPr lang="en-US" altLang="zh-CN" sz="1000" dirty="0">
                <a:latin typeface="Arial" panose="020B0604020202020204" pitchFamily="34" charset="0"/>
              </a:rPr>
              <a:t>-CODECs</a:t>
            </a:r>
            <a:r>
              <a:rPr lang="zh-CN" altLang="en-US" sz="1000" dirty="0">
                <a:latin typeface="Arial" panose="020B0604020202020204" pitchFamily="34" charset="0"/>
              </a:rPr>
              <a:t>（专为优化</a:t>
            </a:r>
            <a:r>
              <a:rPr lang="en-US" altLang="zh-CN" sz="1000" dirty="0">
                <a:latin typeface="Arial" panose="020B0604020202020204" pitchFamily="34" charset="0"/>
              </a:rPr>
              <a:t>DSC24</a:t>
            </a:r>
            <a:r>
              <a:rPr lang="zh-CN" altLang="en-US" sz="1000" dirty="0">
                <a:latin typeface="Arial" panose="020B0604020202020204" pitchFamily="34" charset="0"/>
              </a:rPr>
              <a:t>的硬件结构而设计）得到了</a:t>
            </a:r>
            <a:r>
              <a:rPr lang="en-US" altLang="zh-CN" sz="1000" dirty="0">
                <a:latin typeface="Arial" panose="020B0604020202020204" pitchFamily="34" charset="0"/>
              </a:rPr>
              <a:t>OEMs</a:t>
            </a:r>
            <a:r>
              <a:rPr lang="zh-CN" altLang="en-US" sz="1000" dirty="0">
                <a:latin typeface="Arial" panose="020B0604020202020204" pitchFamily="34" charset="0"/>
              </a:rPr>
              <a:t>特许。可用的软件模块包括</a:t>
            </a:r>
            <a:r>
              <a:rPr lang="en-US" altLang="zh-CN" sz="1000" dirty="0">
                <a:latin typeface="Arial" panose="020B0604020202020204" pitchFamily="34" charset="0"/>
              </a:rPr>
              <a:t>MPEG4</a:t>
            </a:r>
            <a:r>
              <a:rPr lang="zh-CN" altLang="en-US" sz="1000" dirty="0">
                <a:latin typeface="Arial" panose="020B0604020202020204" pitchFamily="34" charset="0"/>
              </a:rPr>
              <a:t>、</a:t>
            </a:r>
            <a:r>
              <a:rPr lang="en-US" altLang="zh-CN" sz="1000" dirty="0">
                <a:latin typeface="Arial" panose="020B0604020202020204" pitchFamily="34" charset="0"/>
              </a:rPr>
              <a:t>MPEG1</a:t>
            </a:r>
            <a:r>
              <a:rPr lang="zh-CN" altLang="en-US" sz="1000" dirty="0">
                <a:latin typeface="Arial" panose="020B0604020202020204" pitchFamily="34" charset="0"/>
              </a:rPr>
              <a:t>、</a:t>
            </a:r>
            <a:r>
              <a:rPr lang="en-US" altLang="zh-CN" sz="1000" dirty="0">
                <a:latin typeface="Arial" panose="020B0604020202020204" pitchFamily="34" charset="0"/>
              </a:rPr>
              <a:t>H.263</a:t>
            </a:r>
            <a:r>
              <a:rPr lang="zh-CN" altLang="en-US" sz="1000" dirty="0">
                <a:latin typeface="Arial" panose="020B0604020202020204" pitchFamily="34" charset="0"/>
              </a:rPr>
              <a:t>、</a:t>
            </a:r>
            <a:r>
              <a:rPr lang="en-US" altLang="zh-CN" sz="1000" dirty="0">
                <a:latin typeface="Arial" panose="020B0604020202020204" pitchFamily="34" charset="0"/>
              </a:rPr>
              <a:t>MP3</a:t>
            </a:r>
            <a:r>
              <a:rPr lang="zh-CN" altLang="en-US" sz="1000" dirty="0">
                <a:latin typeface="Arial" panose="020B0604020202020204" pitchFamily="34" charset="0"/>
              </a:rPr>
              <a:t>、</a:t>
            </a:r>
            <a:r>
              <a:rPr lang="en-US" altLang="zh-CN" sz="1000" dirty="0">
                <a:latin typeface="Arial" panose="020B0604020202020204" pitchFamily="34" charset="0"/>
              </a:rPr>
              <a:t>AAC</a:t>
            </a:r>
            <a:r>
              <a:rPr lang="zh-CN" altLang="en-US" sz="1000" dirty="0">
                <a:latin typeface="Arial" panose="020B0604020202020204" pitchFamily="34" charset="0"/>
              </a:rPr>
              <a:t>（</a:t>
            </a:r>
            <a:r>
              <a:rPr lang="en-US" altLang="zh-CN" sz="1000" dirty="0">
                <a:latin typeface="Arial" panose="020B0604020202020204" pitchFamily="34" charset="0"/>
              </a:rPr>
              <a:t>advanced audio coding</a:t>
            </a:r>
            <a:r>
              <a:rPr lang="zh-CN" altLang="en-US" sz="1000" dirty="0">
                <a:latin typeface="Arial" panose="020B0604020202020204" pitchFamily="34" charset="0"/>
              </a:rPr>
              <a:t>）、</a:t>
            </a:r>
            <a:r>
              <a:rPr lang="en-US" altLang="zh-CN" sz="1000" dirty="0">
                <a:latin typeface="Arial" panose="020B0604020202020204" pitchFamily="34" charset="0"/>
              </a:rPr>
              <a:t>JPEG</a:t>
            </a:r>
            <a:r>
              <a:rPr lang="zh-CN" altLang="en-US" sz="1000" dirty="0">
                <a:latin typeface="Arial" panose="020B0604020202020204" pitchFamily="34" charset="0"/>
              </a:rPr>
              <a:t>以及</a:t>
            </a:r>
            <a:r>
              <a:rPr lang="en-US" altLang="zh-CN" sz="1000" dirty="0">
                <a:latin typeface="Arial" panose="020B0604020202020204" pitchFamily="34" charset="0"/>
              </a:rPr>
              <a:t>MOTION JPEG</a:t>
            </a:r>
            <a:r>
              <a:rPr lang="zh-CN" altLang="en-US" sz="1000" dirty="0">
                <a:latin typeface="Arial" panose="020B0604020202020204" pitchFamily="34" charset="0"/>
              </a:rPr>
              <a:t>。</a:t>
            </a:r>
          </a:p>
        </p:txBody>
      </p:sp>
    </p:spTree>
    <p:extLst>
      <p:ext uri="{BB962C8B-B14F-4D97-AF65-F5344CB8AC3E}">
        <p14:creationId xmlns:p14="http://schemas.microsoft.com/office/powerpoint/2010/main" val="922856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BB9D6F3-3675-4163-8848-3A2D2545171C}" type="slidenum">
              <a:rPr lang="en-US" altLang="zh-CN" sz="1300" smtClean="0"/>
              <a:pPr>
                <a:spcBef>
                  <a:spcPct val="0"/>
                </a:spcBef>
              </a:pPr>
              <a:t>49</a:t>
            </a:fld>
            <a:endParaRPr lang="en-US" altLang="zh-CN" sz="1300"/>
          </a:p>
        </p:txBody>
      </p:sp>
      <p:sp>
        <p:nvSpPr>
          <p:cNvPr id="164867" name="Rectangle 2"/>
          <p:cNvSpPr>
            <a:spLocks noGrp="1" noRot="1" noChangeAspect="1" noChangeArrowheads="1" noTextEdit="1"/>
          </p:cNvSpPr>
          <p:nvPr>
            <p:ph type="sldImg"/>
          </p:nvPr>
        </p:nvSpPr>
        <p:spPr>
          <a:xfrm>
            <a:off x="992188" y="768350"/>
            <a:ext cx="5114925" cy="3836988"/>
          </a:xfrm>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Thumb</a:t>
            </a:r>
            <a:r>
              <a:rPr lang="zh-CN" altLang="en-US">
                <a:latin typeface="Arial" panose="020B0604020202020204" pitchFamily="34" charset="0"/>
              </a:rPr>
              <a:t>指令集是对</a:t>
            </a:r>
            <a:r>
              <a:rPr lang="en-US" altLang="zh-CN">
                <a:latin typeface="Arial" panose="020B0604020202020204" pitchFamily="34" charset="0"/>
              </a:rPr>
              <a:t>ARM</a:t>
            </a:r>
            <a:r>
              <a:rPr lang="zh-CN" altLang="en-US">
                <a:latin typeface="Arial" panose="020B0604020202020204" pitchFamily="34" charset="0"/>
              </a:rPr>
              <a:t>指令功能集的一个子集重新编码得到的一个新的指令集</a:t>
            </a:r>
            <a:r>
              <a:rPr lang="en-US" altLang="zh-CN">
                <a:latin typeface="Arial" panose="020B0604020202020204" pitchFamily="34" charset="0"/>
              </a:rPr>
              <a:t>,</a:t>
            </a:r>
            <a:r>
              <a:rPr lang="zh-CN" altLang="en-US">
                <a:latin typeface="Arial" panose="020B0604020202020204" pitchFamily="34" charset="0"/>
              </a:rPr>
              <a:t>一个是</a:t>
            </a:r>
            <a:r>
              <a:rPr lang="en-US" altLang="zh-CN">
                <a:latin typeface="Arial" panose="020B0604020202020204" pitchFamily="34" charset="0"/>
              </a:rPr>
              <a:t>32</a:t>
            </a:r>
            <a:r>
              <a:rPr lang="zh-CN" altLang="en-US">
                <a:latin typeface="Arial" panose="020B0604020202020204" pitchFamily="34" charset="0"/>
              </a:rPr>
              <a:t>位的</a:t>
            </a:r>
            <a:r>
              <a:rPr lang="en-US" altLang="zh-CN">
                <a:latin typeface="Arial" panose="020B0604020202020204" pitchFamily="34" charset="0"/>
              </a:rPr>
              <a:t>,</a:t>
            </a:r>
            <a:r>
              <a:rPr lang="zh-CN" altLang="en-US">
                <a:latin typeface="Arial" panose="020B0604020202020204" pitchFamily="34" charset="0"/>
              </a:rPr>
              <a:t>一个是</a:t>
            </a:r>
            <a:r>
              <a:rPr lang="en-US" altLang="zh-CN">
                <a:latin typeface="Arial" panose="020B0604020202020204" pitchFamily="34" charset="0"/>
              </a:rPr>
              <a:t>16</a:t>
            </a:r>
            <a:r>
              <a:rPr lang="zh-CN" altLang="en-US">
                <a:latin typeface="Arial" panose="020B0604020202020204" pitchFamily="34" charset="0"/>
              </a:rPr>
              <a:t>位的 </a:t>
            </a:r>
          </a:p>
        </p:txBody>
      </p:sp>
    </p:spTree>
    <p:extLst>
      <p:ext uri="{BB962C8B-B14F-4D97-AF65-F5344CB8AC3E}">
        <p14:creationId xmlns:p14="http://schemas.microsoft.com/office/powerpoint/2010/main" val="161363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766431" y="295737"/>
            <a:ext cx="628813" cy="502776"/>
          </a:xfrm>
        </p:spPr>
        <p:txBody>
          <a:bodyPr/>
          <a:lstStyle/>
          <a:p>
            <a:fld id="{4CA3740B-48FD-45C0-9C37-24627F0F7EDC}" type="slidenum">
              <a:rPr lang="zh-CN" altLang="en-US" smtClean="0"/>
              <a:t>‹#›</a:t>
            </a:fld>
            <a:endParaRPr lang="zh-CN" altLang="en-US"/>
          </a:p>
        </p:txBody>
      </p:sp>
      <p:sp>
        <p:nvSpPr>
          <p:cNvPr id="10" name="Rectangle 7"/>
          <p:cNvSpPr>
            <a:spLocks noChangeArrowheads="1"/>
          </p:cNvSpPr>
          <p:nvPr userDrawn="1"/>
        </p:nvSpPr>
        <p:spPr bwMode="auto">
          <a:xfrm rot="5400000" flipV="1">
            <a:off x="-2013744" y="2905920"/>
            <a:ext cx="5038725" cy="36512"/>
          </a:xfrm>
          <a:prstGeom prst="rect">
            <a:avLst/>
          </a:prstGeom>
          <a:gradFill rotWithShape="1">
            <a:gsLst>
              <a:gs pos="0">
                <a:srgbClr val="FF3131">
                  <a:alpha val="75998"/>
                </a:srgbClr>
              </a:gs>
              <a:gs pos="100000">
                <a:schemeClr val="hlink">
                  <a:alpha val="25998"/>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 name="Rectangle 9"/>
          <p:cNvSpPr>
            <a:spLocks noChangeArrowheads="1"/>
          </p:cNvSpPr>
          <p:nvPr userDrawn="1"/>
        </p:nvSpPr>
        <p:spPr bwMode="auto">
          <a:xfrm flipV="1">
            <a:off x="325438" y="762000"/>
            <a:ext cx="5038725" cy="36513"/>
          </a:xfrm>
          <a:prstGeom prst="rect">
            <a:avLst/>
          </a:prstGeom>
          <a:gradFill rotWithShape="1">
            <a:gsLst>
              <a:gs pos="0">
                <a:srgbClr val="FF3131">
                  <a:alpha val="75998"/>
                </a:srgbClr>
              </a:gs>
              <a:gs pos="100000">
                <a:schemeClr val="hlink">
                  <a:alpha val="25998"/>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Tree>
    <p:extLst>
      <p:ext uri="{BB962C8B-B14F-4D97-AF65-F5344CB8AC3E}">
        <p14:creationId xmlns:p14="http://schemas.microsoft.com/office/powerpoint/2010/main" val="951540751"/>
      </p:ext>
    </p:extLst>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3293303429"/>
      </p:ext>
    </p:extLst>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2792889255"/>
      </p:ext>
    </p:extLst>
  </p:cSld>
  <p:clrMapOvr>
    <a:masterClrMapping/>
  </p:clrMapOvr>
  <p:transition spd="med">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单击此处编辑母版文本样式</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A3740B-48FD-45C0-9C37-24627F0F7EDC}" type="slidenum">
              <a:rPr lang="zh-CN" altLang="en-US" smtClean="0"/>
              <a:t>‹#›</a:t>
            </a:fld>
            <a:endParaRPr lang="zh-CN" alt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711367309"/>
      </p:ext>
    </p:extLst>
  </p:cSld>
  <p:clrMapOvr>
    <a:masterClrMapping/>
  </p:clrMapOvr>
  <p:transition spd="med">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1497121878"/>
      </p:ext>
    </p:extLst>
  </p:cSld>
  <p:clrMapOvr>
    <a:masterClrMapping/>
  </p:clrMapOvr>
  <p:transition spd="med">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2525367455"/>
      </p:ext>
    </p:extLst>
  </p:cSld>
  <p:clrMapOvr>
    <a:masterClrMapping/>
  </p:clrMapOvr>
  <p:transition spd="med">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1248118857"/>
      </p:ext>
    </p:extLst>
  </p:cSld>
  <p:clrMapOvr>
    <a:masterClrMapping/>
  </p:clrMapOvr>
  <p:transition spd="med">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1571332271"/>
      </p:ext>
    </p:extLst>
  </p:cSld>
  <p:clrMapOvr>
    <a:masterClrMapping/>
  </p:clrMapOvr>
  <p:transition spd="med">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1264599560"/>
      </p:ext>
    </p:extLst>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32335" y="490819"/>
            <a:ext cx="7055380" cy="595032"/>
          </a:xfrm>
        </p:spPr>
        <p:txBody>
          <a:bodyPr/>
          <a:lstStyle>
            <a:lvl1pPr>
              <a:defRPr sz="2800">
                <a:solidFill>
                  <a:srgbClr val="FFC000"/>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571499" y="1485901"/>
            <a:ext cx="8071485" cy="4800605"/>
          </a:xfrm>
        </p:spPr>
        <p:txBody>
          <a:bodyPr/>
          <a:lstStyle>
            <a:lvl1pPr algn="just">
              <a:lnSpc>
                <a:spcPts val="2800"/>
              </a:lnSpc>
              <a:spcBef>
                <a:spcPts val="0"/>
              </a:spcBef>
              <a:defRPr sz="2600">
                <a:solidFill>
                  <a:srgbClr val="FFFF00"/>
                </a:solidFill>
              </a:defRPr>
            </a:lvl1pPr>
            <a:lvl2pPr algn="just">
              <a:lnSpc>
                <a:spcPts val="2800"/>
              </a:lnSpc>
              <a:spcBef>
                <a:spcPts val="0"/>
              </a:spcBef>
              <a:defRPr sz="2400"/>
            </a:lvl2pPr>
            <a:lvl3pPr algn="just">
              <a:lnSpc>
                <a:spcPts val="2800"/>
              </a:lnSpc>
              <a:spcBef>
                <a:spcPts val="0"/>
              </a:spcBef>
              <a:defRPr sz="2000"/>
            </a:lvl3pPr>
            <a:lvl4pPr algn="just">
              <a:lnSpc>
                <a:spcPts val="2800"/>
              </a:lnSpc>
              <a:spcBef>
                <a:spcPts val="0"/>
              </a:spcBef>
              <a:defRPr sz="1800"/>
            </a:lvl4pPr>
            <a:lvl5pPr algn="just">
              <a:lnSpc>
                <a:spcPts val="2800"/>
              </a:lnSpc>
              <a:spcBef>
                <a:spcPts val="0"/>
              </a:spcBef>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12"/>
          </p:nvPr>
        </p:nvSpPr>
        <p:spPr>
          <a:xfrm>
            <a:off x="7766431" y="295737"/>
            <a:ext cx="628813" cy="428164"/>
          </a:xfrm>
        </p:spPr>
        <p:txBody>
          <a:bodyPr/>
          <a:lstStyle>
            <a:lvl1pPr>
              <a:defRPr sz="2400"/>
            </a:lvl1pPr>
          </a:lstStyle>
          <a:p>
            <a:fld id="{4CA3740B-48FD-45C0-9C37-24627F0F7EDC}" type="slidenum">
              <a:rPr lang="zh-CN" altLang="en-US" smtClean="0"/>
              <a:pPr/>
              <a:t>‹#›</a:t>
            </a:fld>
            <a:endParaRPr lang="zh-CN" altLang="en-US" dirty="0"/>
          </a:p>
        </p:txBody>
      </p:sp>
      <p:sp>
        <p:nvSpPr>
          <p:cNvPr id="5" name="Rectangle 7"/>
          <p:cNvSpPr>
            <a:spLocks noChangeArrowheads="1"/>
          </p:cNvSpPr>
          <p:nvPr userDrawn="1"/>
        </p:nvSpPr>
        <p:spPr bwMode="auto">
          <a:xfrm rot="5400000" flipV="1">
            <a:off x="-2013744" y="2905920"/>
            <a:ext cx="5038725" cy="36512"/>
          </a:xfrm>
          <a:prstGeom prst="rect">
            <a:avLst/>
          </a:prstGeom>
          <a:gradFill rotWithShape="1">
            <a:gsLst>
              <a:gs pos="0">
                <a:srgbClr val="FF3131">
                  <a:alpha val="75998"/>
                </a:srgbClr>
              </a:gs>
              <a:gs pos="100000">
                <a:schemeClr val="hlink">
                  <a:alpha val="25998"/>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 name="Rectangle 8"/>
          <p:cNvSpPr>
            <a:spLocks noChangeArrowheads="1"/>
          </p:cNvSpPr>
          <p:nvPr userDrawn="1"/>
        </p:nvSpPr>
        <p:spPr bwMode="auto">
          <a:xfrm rot="10800000" flipV="1">
            <a:off x="5289550" y="6561138"/>
            <a:ext cx="3598863" cy="36512"/>
          </a:xfrm>
          <a:prstGeom prst="rect">
            <a:avLst/>
          </a:prstGeom>
          <a:gradFill rotWithShape="1">
            <a:gsLst>
              <a:gs pos="0">
                <a:srgbClr val="FF3131">
                  <a:alpha val="75998"/>
                </a:srgbClr>
              </a:gs>
              <a:gs pos="100000">
                <a:schemeClr val="hlink">
                  <a:alpha val="25998"/>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 name="Rectangle 9"/>
          <p:cNvSpPr>
            <a:spLocks noChangeArrowheads="1"/>
          </p:cNvSpPr>
          <p:nvPr userDrawn="1"/>
        </p:nvSpPr>
        <p:spPr bwMode="auto">
          <a:xfrm flipV="1">
            <a:off x="325438" y="1085850"/>
            <a:ext cx="5038725" cy="36513"/>
          </a:xfrm>
          <a:prstGeom prst="rect">
            <a:avLst/>
          </a:prstGeom>
          <a:gradFill rotWithShape="1">
            <a:gsLst>
              <a:gs pos="0">
                <a:srgbClr val="FF3131">
                  <a:alpha val="75998"/>
                </a:srgbClr>
              </a:gs>
              <a:gs pos="100000">
                <a:schemeClr val="hlink">
                  <a:alpha val="25998"/>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 name="Rectangle 10"/>
          <p:cNvSpPr>
            <a:spLocks noChangeArrowheads="1"/>
          </p:cNvSpPr>
          <p:nvPr userDrawn="1"/>
        </p:nvSpPr>
        <p:spPr bwMode="auto">
          <a:xfrm rot="16200000" flipV="1">
            <a:off x="6967537" y="4994276"/>
            <a:ext cx="3598863" cy="36512"/>
          </a:xfrm>
          <a:prstGeom prst="rect">
            <a:avLst/>
          </a:prstGeom>
          <a:gradFill rotWithShape="1">
            <a:gsLst>
              <a:gs pos="0">
                <a:srgbClr val="FF3131">
                  <a:alpha val="75998"/>
                </a:srgbClr>
              </a:gs>
              <a:gs pos="100000">
                <a:schemeClr val="hlink">
                  <a:alpha val="25998"/>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Tree>
    <p:extLst>
      <p:ext uri="{BB962C8B-B14F-4D97-AF65-F5344CB8AC3E}">
        <p14:creationId xmlns:p14="http://schemas.microsoft.com/office/powerpoint/2010/main" val="710315148"/>
      </p:ext>
    </p:extLst>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3130244012"/>
      </p:ext>
    </p:extLst>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95618208"/>
      </p:ext>
    </p:extLst>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984881129"/>
      </p:ext>
    </p:extLst>
  </p:cSld>
  <p:clrMapOvr>
    <a:masterClrMapping/>
  </p:clrMapOvr>
  <p:transition spd="med">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3277227352"/>
      </p:ext>
    </p:extLst>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2197889875"/>
      </p:ext>
    </p:extLst>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p>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3190678759"/>
      </p:ext>
    </p:extLst>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3953182559"/>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zh-CN" alt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4CA3740B-48FD-45C0-9C37-24627F0F7EDC}" type="slidenum">
              <a:rPr lang="zh-CN" altLang="en-US" smtClean="0"/>
              <a:t>‹#›</a:t>
            </a:fld>
            <a:endParaRPr lang="zh-CN" altLang="en-US"/>
          </a:p>
        </p:txBody>
      </p:sp>
    </p:spTree>
    <p:extLst>
      <p:ext uri="{BB962C8B-B14F-4D97-AF65-F5344CB8AC3E}">
        <p14:creationId xmlns:p14="http://schemas.microsoft.com/office/powerpoint/2010/main" val="2848951510"/>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ransition spd="med">
    <p:push/>
  </p:transition>
  <p:hf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4.wmf"/><Relationship Id="rId4" Type="http://schemas.openxmlformats.org/officeDocument/2006/relationships/oleObject" Target="../embeddings/oleObject1.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523875" y="1639019"/>
            <a:ext cx="8229600" cy="1285157"/>
          </a:xfrm>
        </p:spPr>
        <p:txBody>
          <a:bodyPr/>
          <a:lstStyle/>
          <a:p>
            <a:pPr algn="ctr"/>
            <a:r>
              <a:rPr lang="zh-CN" altLang="en-US" sz="4000" b="1" dirty="0">
                <a:solidFill>
                  <a:srgbClr val="FFC000"/>
                </a:solidFill>
                <a:latin typeface="+mj-ea"/>
              </a:rPr>
              <a:t>嵌入式处理器子系统</a:t>
            </a:r>
          </a:p>
        </p:txBody>
      </p:sp>
      <p:sp>
        <p:nvSpPr>
          <p:cNvPr id="4" name="矩形 3"/>
          <p:cNvSpPr/>
          <p:nvPr/>
        </p:nvSpPr>
        <p:spPr>
          <a:xfrm>
            <a:off x="0" y="6507164"/>
            <a:ext cx="9143999" cy="18000"/>
          </a:xfrm>
          <a:prstGeom prst="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7"/>
          <p:cNvSpPr>
            <a:spLocks noChangeArrowheads="1"/>
          </p:cNvSpPr>
          <p:nvPr/>
        </p:nvSpPr>
        <p:spPr bwMode="auto">
          <a:xfrm rot="5400000" flipV="1">
            <a:off x="-2013744" y="2905920"/>
            <a:ext cx="5038725" cy="36512"/>
          </a:xfrm>
          <a:prstGeom prst="rect">
            <a:avLst/>
          </a:prstGeom>
          <a:gradFill rotWithShape="1">
            <a:gsLst>
              <a:gs pos="0">
                <a:srgbClr val="FF3131">
                  <a:alpha val="75998"/>
                </a:srgbClr>
              </a:gs>
              <a:gs pos="100000">
                <a:schemeClr val="hlink">
                  <a:alpha val="25998"/>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2" name="Rectangle 9"/>
          <p:cNvSpPr>
            <a:spLocks noChangeArrowheads="1"/>
          </p:cNvSpPr>
          <p:nvPr/>
        </p:nvSpPr>
        <p:spPr bwMode="auto">
          <a:xfrm flipV="1">
            <a:off x="325438" y="762000"/>
            <a:ext cx="5038725" cy="36513"/>
          </a:xfrm>
          <a:prstGeom prst="rect">
            <a:avLst/>
          </a:prstGeom>
          <a:gradFill rotWithShape="1">
            <a:gsLst>
              <a:gs pos="0">
                <a:srgbClr val="FF3131">
                  <a:alpha val="75998"/>
                </a:srgbClr>
              </a:gs>
              <a:gs pos="100000">
                <a:schemeClr val="hlink">
                  <a:alpha val="25998"/>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 name="灯片编号占位符 12"/>
          <p:cNvSpPr>
            <a:spLocks noGrp="1"/>
          </p:cNvSpPr>
          <p:nvPr>
            <p:ph type="sldNum" sz="quarter" idx="12"/>
          </p:nvPr>
        </p:nvSpPr>
        <p:spPr>
          <a:xfrm>
            <a:off x="7766431" y="295737"/>
            <a:ext cx="628813" cy="466263"/>
          </a:xfrm>
        </p:spPr>
        <p:txBody>
          <a:bodyPr/>
          <a:lstStyle/>
          <a:p>
            <a:fld id="{4CA3740B-48FD-45C0-9C37-24627F0F7EDC}" type="slidenum">
              <a:rPr lang="zh-CN" altLang="en-US" smtClean="0"/>
              <a:t>1</a:t>
            </a:fld>
            <a:endParaRPr lang="zh-CN" altLang="en-US" dirty="0"/>
          </a:p>
        </p:txBody>
      </p:sp>
    </p:spTree>
    <p:extLst>
      <p:ext uri="{BB962C8B-B14F-4D97-AF65-F5344CB8AC3E}">
        <p14:creationId xmlns:p14="http://schemas.microsoft.com/office/powerpoint/2010/main" val="619440489"/>
      </p:ext>
    </p:extLst>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12643" name="内容占位符 2"/>
          <p:cNvSpPr>
            <a:spLocks noGrp="1"/>
          </p:cNvSpPr>
          <p:nvPr>
            <p:ph idx="1"/>
          </p:nvPr>
        </p:nvSpPr>
        <p:spPr/>
        <p:txBody>
          <a:bodyPr/>
          <a:lstStyle/>
          <a:p>
            <a:r>
              <a:rPr lang="zh-CN" altLang="en-US" sz="2400" dirty="0"/>
              <a:t>哈佛结构</a:t>
            </a:r>
            <a:r>
              <a:rPr lang="zh-CN" altLang="zh-CN" sz="2400" dirty="0"/>
              <a:t>（</a:t>
            </a:r>
            <a:r>
              <a:rPr lang="en-US" altLang="zh-CN" sz="2400" dirty="0"/>
              <a:t>Harvard architecture</a:t>
            </a:r>
            <a:r>
              <a:rPr lang="zh-CN" altLang="zh-CN" sz="2400" dirty="0"/>
              <a:t>）</a:t>
            </a:r>
            <a:endParaRPr lang="en-US" altLang="zh-CN" sz="2400" dirty="0"/>
          </a:p>
          <a:p>
            <a:pPr lvl="1"/>
            <a:r>
              <a:rPr lang="zh-CN" altLang="zh-CN" sz="2100" dirty="0"/>
              <a:t>源于哈佛大学</a:t>
            </a:r>
            <a:r>
              <a:rPr lang="en-US" altLang="zh-CN" sz="2100" dirty="0"/>
              <a:t>1944</a:t>
            </a:r>
            <a:r>
              <a:rPr lang="zh-CN" altLang="zh-CN" sz="2100" dirty="0"/>
              <a:t>年研制的</a:t>
            </a:r>
            <a:r>
              <a:rPr lang="en-US" altLang="zh-CN" sz="2100" dirty="0"/>
              <a:t>Harvard Mark 1</a:t>
            </a:r>
            <a:r>
              <a:rPr lang="zh-CN" altLang="zh-CN" sz="2100" dirty="0"/>
              <a:t>机电型可编程计算设备</a:t>
            </a:r>
            <a:r>
              <a:rPr lang="zh-CN" altLang="en-US" sz="2100" dirty="0"/>
              <a:t>；</a:t>
            </a:r>
            <a:endParaRPr lang="en-US" altLang="zh-CN" sz="2100" dirty="0"/>
          </a:p>
          <a:p>
            <a:pPr lvl="1"/>
            <a:r>
              <a:rPr lang="zh-CN" altLang="en-US" sz="2100" dirty="0">
                <a:solidFill>
                  <a:srgbClr val="FFC000"/>
                </a:solidFill>
                <a:latin typeface="楷体" panose="02010609060101010101" pitchFamily="49" charset="-122"/>
                <a:ea typeface="楷体" panose="02010609060101010101" pitchFamily="49" charset="-122"/>
              </a:rPr>
              <a:t>采用独立的物理存储器来分别存储程序指令与数据，并通过两套独立的总线进行独立传输；</a:t>
            </a:r>
            <a:endParaRPr lang="en-US" altLang="zh-CN" sz="2100" dirty="0">
              <a:solidFill>
                <a:srgbClr val="FFC000"/>
              </a:solidFill>
              <a:latin typeface="楷体" panose="02010609060101010101" pitchFamily="49" charset="-122"/>
              <a:ea typeface="楷体" panose="02010609060101010101" pitchFamily="49" charset="-122"/>
            </a:endParaRPr>
          </a:p>
          <a:p>
            <a:pPr lvl="1"/>
            <a:r>
              <a:rPr lang="zh-CN" altLang="en-US" sz="2100" dirty="0"/>
              <a:t>提供更大的存储器带宽，实现更为高效的指令流水机制，也使得数据的移动和交换更加方便</a:t>
            </a:r>
            <a:r>
              <a:rPr lang="en-US" altLang="zh-CN" sz="2100" dirty="0">
                <a:solidFill>
                  <a:srgbClr val="FFC000"/>
                </a:solidFill>
                <a:sym typeface="Wingdings" panose="05000000000000000000" pitchFamily="2" charset="2"/>
              </a:rPr>
              <a:t></a:t>
            </a:r>
            <a:r>
              <a:rPr lang="zh-CN" altLang="zh-CN" sz="2100" dirty="0"/>
              <a:t>适合于设计运算量大、运算速度和数据吞吐量要求高的</a:t>
            </a:r>
            <a:r>
              <a:rPr lang="zh-CN" altLang="en-US" sz="2100" dirty="0"/>
              <a:t>处理器、</a:t>
            </a:r>
            <a:r>
              <a:rPr lang="zh-CN" altLang="zh-CN" sz="2100" dirty="0"/>
              <a:t>数字信号处理器</a:t>
            </a:r>
            <a:r>
              <a:rPr lang="zh-CN" altLang="en-US" sz="2100" dirty="0"/>
              <a:t>。</a:t>
            </a:r>
            <a:endParaRPr lang="en-US" altLang="zh-CN" sz="2100" dirty="0"/>
          </a:p>
          <a:p>
            <a:pPr lvl="2"/>
            <a:r>
              <a:rPr lang="en-US" altLang="zh-CN" sz="1800" dirty="0">
                <a:solidFill>
                  <a:srgbClr val="FFC000"/>
                </a:solidFill>
              </a:rPr>
              <a:t>Intel</a:t>
            </a:r>
            <a:r>
              <a:rPr lang="zh-CN" altLang="zh-CN" sz="1800" dirty="0">
                <a:solidFill>
                  <a:srgbClr val="FFC000"/>
                </a:solidFill>
              </a:rPr>
              <a:t>公司的</a:t>
            </a:r>
            <a:r>
              <a:rPr lang="en-US" altLang="zh-CN" sz="1800" dirty="0">
                <a:solidFill>
                  <a:srgbClr val="FFC000"/>
                </a:solidFill>
              </a:rPr>
              <a:t>MCS-51</a:t>
            </a:r>
            <a:r>
              <a:rPr lang="zh-CN" altLang="zh-CN" sz="1800" dirty="0">
                <a:solidFill>
                  <a:srgbClr val="FFC000"/>
                </a:solidFill>
              </a:rPr>
              <a:t>系列处理器</a:t>
            </a:r>
            <a:r>
              <a:rPr lang="zh-CN" altLang="en-US" sz="1800" dirty="0">
                <a:solidFill>
                  <a:srgbClr val="FFC000"/>
                </a:solidFill>
              </a:rPr>
              <a:t>、</a:t>
            </a:r>
            <a:r>
              <a:rPr lang="en-US" altLang="zh-CN" sz="1800" dirty="0">
                <a:solidFill>
                  <a:srgbClr val="FFC000"/>
                </a:solidFill>
              </a:rPr>
              <a:t>Microchip</a:t>
            </a:r>
            <a:r>
              <a:rPr lang="zh-CN" altLang="zh-CN" sz="1800" dirty="0">
                <a:solidFill>
                  <a:srgbClr val="FFC000"/>
                </a:solidFill>
              </a:rPr>
              <a:t>的</a:t>
            </a:r>
            <a:r>
              <a:rPr lang="en-US" altLang="zh-CN" sz="1800" dirty="0">
                <a:solidFill>
                  <a:srgbClr val="FFC000"/>
                </a:solidFill>
              </a:rPr>
              <a:t>PIC</a:t>
            </a:r>
            <a:r>
              <a:rPr lang="zh-CN" altLang="zh-CN" sz="1800" dirty="0">
                <a:solidFill>
                  <a:srgbClr val="FFC000"/>
                </a:solidFill>
              </a:rPr>
              <a:t>系列</a:t>
            </a:r>
            <a:r>
              <a:rPr lang="zh-CN" altLang="en-US" sz="1800" dirty="0">
                <a:solidFill>
                  <a:srgbClr val="FFC000"/>
                </a:solidFill>
              </a:rPr>
              <a:t>、</a:t>
            </a:r>
            <a:r>
              <a:rPr lang="zh-CN" altLang="zh-CN" sz="1800" dirty="0">
                <a:solidFill>
                  <a:srgbClr val="FFC000"/>
                </a:solidFill>
              </a:rPr>
              <a:t>摩托罗拉的</a:t>
            </a:r>
            <a:r>
              <a:rPr lang="en-US" altLang="zh-CN" sz="1800" dirty="0">
                <a:solidFill>
                  <a:srgbClr val="FFC000"/>
                </a:solidFill>
              </a:rPr>
              <a:t>MC68</a:t>
            </a:r>
            <a:r>
              <a:rPr lang="zh-CN" altLang="zh-CN" sz="1800" dirty="0">
                <a:solidFill>
                  <a:srgbClr val="FFC000"/>
                </a:solidFill>
              </a:rPr>
              <a:t>和</a:t>
            </a:r>
            <a:r>
              <a:rPr lang="en-US" altLang="zh-CN" sz="1800" dirty="0">
                <a:solidFill>
                  <a:srgbClr val="FFC000"/>
                </a:solidFill>
              </a:rPr>
              <a:t>MPC860</a:t>
            </a:r>
            <a:r>
              <a:rPr lang="zh-CN" altLang="zh-CN" sz="1800" dirty="0">
                <a:solidFill>
                  <a:srgbClr val="FFC000"/>
                </a:solidFill>
              </a:rPr>
              <a:t>系列、</a:t>
            </a:r>
            <a:r>
              <a:rPr lang="en-US" altLang="zh-CN" sz="1800" dirty="0" err="1">
                <a:solidFill>
                  <a:srgbClr val="FFC000"/>
                </a:solidFill>
              </a:rPr>
              <a:t>Zilog</a:t>
            </a:r>
            <a:r>
              <a:rPr lang="zh-CN" altLang="zh-CN" sz="1800" dirty="0">
                <a:solidFill>
                  <a:srgbClr val="FFC000"/>
                </a:solidFill>
              </a:rPr>
              <a:t>的</a:t>
            </a:r>
            <a:r>
              <a:rPr lang="en-US" altLang="zh-CN" sz="1800" dirty="0">
                <a:solidFill>
                  <a:srgbClr val="FFC000"/>
                </a:solidFill>
              </a:rPr>
              <a:t>Z8</a:t>
            </a:r>
            <a:r>
              <a:rPr lang="zh-CN" altLang="zh-CN" sz="1800" dirty="0">
                <a:solidFill>
                  <a:srgbClr val="FFC000"/>
                </a:solidFill>
              </a:rPr>
              <a:t>系列、</a:t>
            </a:r>
            <a:r>
              <a:rPr lang="en-US" altLang="zh-CN" sz="1800" dirty="0">
                <a:solidFill>
                  <a:srgbClr val="FFC000"/>
                </a:solidFill>
              </a:rPr>
              <a:t>ATMEL</a:t>
            </a:r>
            <a:r>
              <a:rPr lang="zh-CN" altLang="zh-CN" sz="1800" dirty="0">
                <a:solidFill>
                  <a:srgbClr val="FFC000"/>
                </a:solidFill>
              </a:rPr>
              <a:t>的</a:t>
            </a:r>
            <a:r>
              <a:rPr lang="en-US" altLang="zh-CN" sz="1800" dirty="0">
                <a:solidFill>
                  <a:srgbClr val="FFC000"/>
                </a:solidFill>
              </a:rPr>
              <a:t>AVR</a:t>
            </a:r>
            <a:r>
              <a:rPr lang="zh-CN" altLang="zh-CN" sz="1800" dirty="0">
                <a:solidFill>
                  <a:srgbClr val="FFC000"/>
                </a:solidFill>
              </a:rPr>
              <a:t>系列，以及</a:t>
            </a:r>
            <a:r>
              <a:rPr lang="en-US" altLang="zh-CN" sz="1800" dirty="0">
                <a:solidFill>
                  <a:srgbClr val="FFC000"/>
                </a:solidFill>
              </a:rPr>
              <a:t>ARM</a:t>
            </a:r>
            <a:r>
              <a:rPr lang="zh-CN" altLang="zh-CN" sz="1800" dirty="0">
                <a:solidFill>
                  <a:srgbClr val="FFC000"/>
                </a:solidFill>
              </a:rPr>
              <a:t>公司的</a:t>
            </a:r>
            <a:r>
              <a:rPr lang="en-US" altLang="zh-CN" sz="1800" dirty="0">
                <a:solidFill>
                  <a:srgbClr val="FFC000"/>
                </a:solidFill>
              </a:rPr>
              <a:t>ARM9</a:t>
            </a:r>
            <a:r>
              <a:rPr lang="zh-CN" altLang="zh-CN" sz="1800" dirty="0">
                <a:solidFill>
                  <a:srgbClr val="FFC000"/>
                </a:solidFill>
              </a:rPr>
              <a:t>、</a:t>
            </a:r>
            <a:r>
              <a:rPr lang="en-US" altLang="zh-CN" sz="1800" dirty="0">
                <a:solidFill>
                  <a:srgbClr val="FFC000"/>
                </a:solidFill>
              </a:rPr>
              <a:t>ARM10</a:t>
            </a:r>
            <a:r>
              <a:rPr lang="zh-CN" altLang="zh-CN" sz="1800" dirty="0">
                <a:solidFill>
                  <a:srgbClr val="FFC000"/>
                </a:solidFill>
              </a:rPr>
              <a:t>、</a:t>
            </a:r>
            <a:r>
              <a:rPr lang="en-US" altLang="zh-CN" sz="1800" dirty="0">
                <a:solidFill>
                  <a:srgbClr val="FFC000"/>
                </a:solidFill>
              </a:rPr>
              <a:t>ARM11</a:t>
            </a:r>
            <a:r>
              <a:rPr lang="zh-CN" altLang="zh-CN" sz="1800" dirty="0">
                <a:solidFill>
                  <a:srgbClr val="FFC000"/>
                </a:solidFill>
              </a:rPr>
              <a:t>处理器</a:t>
            </a:r>
            <a:r>
              <a:rPr lang="zh-CN" altLang="en-US" sz="1800" dirty="0">
                <a:solidFill>
                  <a:srgbClr val="FFC000"/>
                </a:solidFill>
              </a:rPr>
              <a:t>、</a:t>
            </a:r>
            <a:r>
              <a:rPr lang="en-US" altLang="zh-CN" sz="1800" dirty="0">
                <a:solidFill>
                  <a:srgbClr val="FFC000"/>
                </a:solidFill>
              </a:rPr>
              <a:t>Cortex-M3</a:t>
            </a:r>
            <a:r>
              <a:rPr lang="zh-CN" altLang="zh-CN" sz="1800" dirty="0">
                <a:solidFill>
                  <a:srgbClr val="FFC000"/>
                </a:solidFill>
              </a:rPr>
              <a:t>等</a:t>
            </a:r>
            <a:r>
              <a:rPr lang="en-US" altLang="zh-CN" sz="1800" dirty="0">
                <a:solidFill>
                  <a:srgbClr val="FFC000"/>
                </a:solidFill>
              </a:rPr>
              <a:t>…</a:t>
            </a:r>
            <a:endParaRPr lang="zh-CN" altLang="en-US" dirty="0">
              <a:solidFill>
                <a:srgbClr val="FFC000"/>
              </a:solidFill>
            </a:endParaRPr>
          </a:p>
        </p:txBody>
      </p:sp>
      <p:sp>
        <p:nvSpPr>
          <p:cNvPr id="11264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8B33C665-0EDD-4023-8204-BDCC202B7BA5}"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10</a:t>
            </a:fld>
            <a:endParaRPr lang="en-US" altLang="zh-CN" sz="2400" b="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371353025"/>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mph" presetSubtype="0" nodeType="clickEffect">
                                  <p:stCondLst>
                                    <p:cond delay="0"/>
                                  </p:stCondLst>
                                  <p:childTnLst>
                                    <p:set>
                                      <p:cBhvr rctx="PPT">
                                        <p:cTn id="10" dur="indefinite"/>
                                        <p:tgtEl>
                                          <p:spTgt spid="112643">
                                            <p:txEl>
                                              <p:pRg st="1" end="1"/>
                                            </p:txEl>
                                          </p:spTgt>
                                        </p:tgtEl>
                                        <p:attrNameLst>
                                          <p:attrName>style.opacity</p:attrName>
                                        </p:attrNameLst>
                                      </p:cBhvr>
                                      <p:to>
                                        <p:strVal val="0.5"/>
                                      </p:to>
                                    </p:set>
                                    <p:animEffect filter="image" prLst="opacity: 0.5">
                                      <p:cBhvr rctx="IE">
                                        <p:cTn id="11" dur="indefinite"/>
                                        <p:tgtEl>
                                          <p:spTgt spid="112643">
                                            <p:txEl>
                                              <p:pRg st="1" end="1"/>
                                            </p:txEl>
                                          </p:spTgt>
                                        </p:tgtEl>
                                      </p:cBhvr>
                                    </p:animEffect>
                                  </p:childTnLst>
                                </p:cTn>
                              </p:par>
                              <p:par>
                                <p:cTn id="12" presetID="9" presetClass="emph" presetSubtype="0" nodeType="withEffect">
                                  <p:stCondLst>
                                    <p:cond delay="0"/>
                                  </p:stCondLst>
                                  <p:childTnLst>
                                    <p:set>
                                      <p:cBhvr rctx="PPT">
                                        <p:cTn id="13" dur="indefinite"/>
                                        <p:tgtEl>
                                          <p:spTgt spid="112643">
                                            <p:txEl>
                                              <p:pRg st="2" end="2"/>
                                            </p:txEl>
                                          </p:spTgt>
                                        </p:tgtEl>
                                        <p:attrNameLst>
                                          <p:attrName>style.opacity</p:attrName>
                                        </p:attrNameLst>
                                      </p:cBhvr>
                                      <p:to>
                                        <p:strVal val="0.5"/>
                                      </p:to>
                                    </p:set>
                                    <p:animEffect filter="image" prLst="opacity: 0.5">
                                      <p:cBhvr rctx="IE">
                                        <p:cTn id="14" dur="indefinite"/>
                                        <p:tgtEl>
                                          <p:spTgt spid="112643">
                                            <p:txEl>
                                              <p:pRg st="2" end="2"/>
                                            </p:txEl>
                                          </p:spTgt>
                                        </p:tgtEl>
                                      </p:cBhvr>
                                    </p:animEffec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iterate type="lt">
                                    <p:tmAbs val="100"/>
                                  </p:iterate>
                                  <p:childTnLst>
                                    <p:set>
                                      <p:cBhvr>
                                        <p:cTn id="21" dur="1" fill="hold">
                                          <p:stCondLst>
                                            <p:cond delay="0"/>
                                          </p:stCondLst>
                                        </p:cTn>
                                        <p:tgtEl>
                                          <p:spTgt spid="1126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r>
              <a:rPr lang="zh-CN" altLang="zh-CN" sz="2400"/>
              <a:t>缺点</a:t>
            </a:r>
            <a:r>
              <a:rPr lang="zh-CN" altLang="en-US" sz="2400"/>
              <a:t>：</a:t>
            </a:r>
            <a:r>
              <a:rPr lang="zh-CN" altLang="zh-CN" sz="2400">
                <a:solidFill>
                  <a:schemeClr val="tx1"/>
                </a:solidFill>
              </a:rPr>
              <a:t>较冯</a:t>
            </a:r>
            <a:r>
              <a:rPr lang="en-US" altLang="zh-CN" sz="2400">
                <a:solidFill>
                  <a:schemeClr val="tx1"/>
                </a:solidFill>
              </a:rPr>
              <a:t>·</a:t>
            </a:r>
            <a:r>
              <a:rPr lang="zh-CN" altLang="zh-CN" sz="2400">
                <a:solidFill>
                  <a:schemeClr val="tx1"/>
                </a:solidFill>
              </a:rPr>
              <a:t>诺依曼结构需要更多的地址线和数据线，使得处理器的设计以及外设连接与扩展的难度增加。</a:t>
            </a:r>
            <a:endParaRPr lang="en-US" altLang="zh-CN" sz="2400">
              <a:solidFill>
                <a:schemeClr val="tx1"/>
              </a:solidFill>
            </a:endParaRPr>
          </a:p>
          <a:p>
            <a:r>
              <a:rPr lang="zh-CN" altLang="zh-CN" sz="2400">
                <a:solidFill>
                  <a:schemeClr val="tx1"/>
                </a:solidFill>
              </a:rPr>
              <a:t>复杂处理器设计中，</a:t>
            </a:r>
            <a:r>
              <a:rPr lang="zh-CN" altLang="en-US" sz="2400">
                <a:solidFill>
                  <a:schemeClr val="tx1"/>
                </a:solidFill>
              </a:rPr>
              <a:t>常</a:t>
            </a:r>
            <a:r>
              <a:rPr lang="zh-CN" altLang="zh-CN" sz="2400">
                <a:solidFill>
                  <a:schemeClr val="tx1"/>
                </a:solidFill>
              </a:rPr>
              <a:t>在处理器内部使用哈佛结构</a:t>
            </a:r>
            <a:r>
              <a:rPr lang="zh-CN" altLang="en-US" sz="2400">
                <a:solidFill>
                  <a:schemeClr val="tx1"/>
                </a:solidFill>
              </a:rPr>
              <a:t>：</a:t>
            </a:r>
            <a:r>
              <a:rPr lang="zh-CN" altLang="zh-CN" sz="2400">
                <a:solidFill>
                  <a:schemeClr val="tx1"/>
                </a:solidFill>
              </a:rPr>
              <a:t>独立的数据</a:t>
            </a:r>
            <a:r>
              <a:rPr lang="en-US" altLang="zh-CN" sz="2400">
                <a:solidFill>
                  <a:schemeClr val="tx1"/>
                </a:solidFill>
              </a:rPr>
              <a:t>Cache</a:t>
            </a:r>
            <a:r>
              <a:rPr lang="zh-CN" altLang="zh-CN" sz="2400">
                <a:solidFill>
                  <a:schemeClr val="tx1"/>
                </a:solidFill>
              </a:rPr>
              <a:t>和指令</a:t>
            </a:r>
            <a:r>
              <a:rPr lang="en-US" altLang="zh-CN" sz="2400">
                <a:solidFill>
                  <a:schemeClr val="tx1"/>
                </a:solidFill>
              </a:rPr>
              <a:t>Cache</a:t>
            </a:r>
            <a:r>
              <a:rPr lang="zh-CN" altLang="en-US" sz="2400">
                <a:solidFill>
                  <a:schemeClr val="tx1"/>
                </a:solidFill>
              </a:rPr>
              <a:t>，</a:t>
            </a:r>
            <a:r>
              <a:rPr lang="zh-CN" altLang="zh-CN" sz="2400">
                <a:solidFill>
                  <a:schemeClr val="tx1"/>
                </a:solidFill>
              </a:rPr>
              <a:t>来提高指令执行的效率，而在外部仍然使用冯</a:t>
            </a:r>
            <a:r>
              <a:rPr lang="en-US" altLang="zh-CN" sz="2400">
                <a:solidFill>
                  <a:schemeClr val="tx1"/>
                </a:solidFill>
              </a:rPr>
              <a:t>·</a:t>
            </a:r>
            <a:r>
              <a:rPr lang="zh-CN" altLang="zh-CN" sz="2400">
                <a:solidFill>
                  <a:schemeClr val="tx1"/>
                </a:solidFill>
              </a:rPr>
              <a:t>诺依曼结构。</a:t>
            </a:r>
            <a:endParaRPr lang="en-US" altLang="zh-CN" sz="2400">
              <a:solidFill>
                <a:schemeClr val="tx1"/>
              </a:solidFill>
            </a:endParaRPr>
          </a:p>
          <a:p>
            <a:r>
              <a:rPr lang="zh-CN" altLang="en-US" sz="2400">
                <a:solidFill>
                  <a:schemeClr val="tx1"/>
                </a:solidFill>
              </a:rPr>
              <a:t>改进的哈佛结构</a:t>
            </a:r>
          </a:p>
        </p:txBody>
      </p:sp>
      <p:sp>
        <p:nvSpPr>
          <p:cNvPr id="11469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56ED7F56-F7F1-411B-82C4-DC49D4A757B2}"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11</a:t>
            </a:fld>
            <a:endParaRPr lang="en-US" altLang="zh-CN" sz="2400" b="0" dirty="0">
              <a:solidFill>
                <a:schemeClr val="tx1">
                  <a:tint val="75000"/>
                </a:schemeClr>
              </a:solidFill>
              <a:latin typeface="+mn-lt"/>
              <a:ea typeface="+mn-ea"/>
              <a:cs typeface="+mn-cs"/>
            </a:endParaRPr>
          </a:p>
        </p:txBody>
      </p:sp>
      <p:grpSp>
        <p:nvGrpSpPr>
          <p:cNvPr id="7" name="组合 6"/>
          <p:cNvGrpSpPr>
            <a:grpSpLocks/>
          </p:cNvGrpSpPr>
          <p:nvPr/>
        </p:nvGrpSpPr>
        <p:grpSpPr bwMode="auto">
          <a:xfrm>
            <a:off x="2438400" y="4230688"/>
            <a:ext cx="4419600" cy="2109787"/>
            <a:chOff x="2438400" y="4114800"/>
            <a:chExt cx="4419600" cy="2109867"/>
          </a:xfrm>
        </p:grpSpPr>
        <p:pic>
          <p:nvPicPr>
            <p:cNvPr id="11469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114800"/>
              <a:ext cx="4419600"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矩形 5"/>
            <p:cNvSpPr>
              <a:spLocks noChangeArrowheads="1"/>
            </p:cNvSpPr>
            <p:nvPr/>
          </p:nvSpPr>
          <p:spPr bwMode="auto">
            <a:xfrm>
              <a:off x="3863369" y="5947668"/>
              <a:ext cx="15696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FontTx/>
                <a:buNone/>
              </a:pPr>
              <a:r>
                <a:rPr kumimoji="0" lang="zh-CN" altLang="en-US" sz="1200" b="0">
                  <a:solidFill>
                    <a:schemeClr val="tx1"/>
                  </a:solidFill>
                </a:rPr>
                <a:t>一个</a:t>
              </a:r>
              <a:r>
                <a:rPr kumimoji="0" lang="zh-CN" altLang="zh-CN" sz="1200" b="0">
                  <a:solidFill>
                    <a:schemeClr val="tx1"/>
                  </a:solidFill>
                </a:rPr>
                <a:t>改进型哈佛结构</a:t>
              </a:r>
              <a:endParaRPr kumimoji="0" lang="zh-CN" altLang="en-US" sz="1200" b="0">
                <a:solidFill>
                  <a:schemeClr val="tx1"/>
                </a:solidFill>
                <a:latin typeface="Arial" panose="020B0604020202020204" pitchFamily="34" charset="0"/>
              </a:endParaRPr>
            </a:p>
          </p:txBody>
        </p:sp>
      </p:grpSp>
    </p:spTree>
    <p:extLst>
      <p:ext uri="{BB962C8B-B14F-4D97-AF65-F5344CB8AC3E}">
        <p14:creationId xmlns:p14="http://schemas.microsoft.com/office/powerpoint/2010/main" val="955280182"/>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par>
                          <p:cTn id="11" fill="hold" nodeType="afterGroup">
                            <p:stCondLst>
                              <p:cond delay="0"/>
                            </p:stCondLst>
                            <p:childTnLst>
                              <p:par>
                                <p:cTn id="12" presetID="1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p:tgtEl>
                                          <p:spTgt spid="7"/>
                                        </p:tgtEl>
                                        <p:attrNameLst>
                                          <p:attrName>ppt_y</p:attrName>
                                        </p:attrNameLst>
                                      </p:cBhvr>
                                      <p:tavLst>
                                        <p:tav tm="0">
                                          <p:val>
                                            <p:strVal val="#ppt_y+#ppt_h*1.125000"/>
                                          </p:val>
                                        </p:tav>
                                        <p:tav tm="100000">
                                          <p:val>
                                            <p:strVal val="#ppt_y"/>
                                          </p:val>
                                        </p:tav>
                                      </p:tavLst>
                                    </p:anim>
                                    <p:animEffect transition="in" filter="wipe(up)">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522078E4-3AE0-4FD2-857E-730373BEBF0E}" type="slidenum">
              <a:rPr kumimoji="0" lang="en-US" altLang="zh-CN" sz="1400" b="0" smtClean="0">
                <a:solidFill>
                  <a:srgbClr val="FF99FF"/>
                </a:solidFill>
                <a:latin typeface="Arial" panose="020B0604020202020204" pitchFamily="34" charset="0"/>
              </a:rPr>
              <a:pPr algn="r">
                <a:lnSpc>
                  <a:spcPct val="100000"/>
                </a:lnSpc>
                <a:spcBef>
                  <a:spcPct val="0"/>
                </a:spcBef>
                <a:spcAft>
                  <a:spcPct val="0"/>
                </a:spcAft>
                <a:buClrTx/>
                <a:buSzTx/>
                <a:buFontTx/>
                <a:buNone/>
              </a:pPr>
              <a:t>12</a:t>
            </a:fld>
            <a:endParaRPr kumimoji="0" lang="en-US" altLang="zh-CN" sz="1400" b="0">
              <a:solidFill>
                <a:srgbClr val="FF99FF"/>
              </a:solidFill>
              <a:latin typeface="Arial" panose="020B0604020202020204" pitchFamily="34" charset="0"/>
            </a:endParaRPr>
          </a:p>
        </p:txBody>
      </p:sp>
      <p:sp>
        <p:nvSpPr>
          <p:cNvPr id="115715" name="Rectangle 3"/>
          <p:cNvSpPr>
            <a:spLocks noGrp="1" noChangeArrowheads="1"/>
          </p:cNvSpPr>
          <p:nvPr>
            <p:ph type="body" idx="1"/>
          </p:nvPr>
        </p:nvSpPr>
        <p:spPr/>
        <p:txBody>
          <a:bodyPr/>
          <a:lstStyle/>
          <a:p>
            <a:pPr eaLnBrk="1" hangingPunct="1"/>
            <a:r>
              <a:rPr lang="zh-CN" altLang="en-US" sz="2800" dirty="0"/>
              <a:t>嵌入式处理器发展</a:t>
            </a:r>
          </a:p>
          <a:p>
            <a:pPr lvl="1" eaLnBrk="1" hangingPunct="1">
              <a:buFont typeface="Wingdings" pitchFamily="2" charset="2"/>
              <a:buChar char="p"/>
            </a:pPr>
            <a:r>
              <a:rPr lang="zh-CN" altLang="en-US" dirty="0">
                <a:solidFill>
                  <a:srgbClr val="FFC000"/>
                </a:solidFill>
              </a:rPr>
              <a:t>第一代，</a:t>
            </a:r>
            <a:r>
              <a:rPr lang="en-US" altLang="zh-CN" dirty="0">
                <a:solidFill>
                  <a:srgbClr val="FFC000"/>
                </a:solidFill>
              </a:rPr>
              <a:t>4</a:t>
            </a:r>
            <a:r>
              <a:rPr lang="zh-CN" altLang="en-US" dirty="0">
                <a:solidFill>
                  <a:srgbClr val="FFC000"/>
                </a:solidFill>
              </a:rPr>
              <a:t>位</a:t>
            </a:r>
          </a:p>
          <a:p>
            <a:pPr lvl="2" eaLnBrk="1" hangingPunct="1"/>
            <a:r>
              <a:rPr lang="en-US" altLang="zh-CN" dirty="0"/>
              <a:t>1971</a:t>
            </a:r>
            <a:r>
              <a:rPr lang="zh-CN" altLang="en-US" dirty="0"/>
              <a:t>年，</a:t>
            </a:r>
            <a:r>
              <a:rPr lang="en-US" altLang="zh-CN" dirty="0"/>
              <a:t>intel 4004</a:t>
            </a:r>
            <a:r>
              <a:rPr lang="zh-CN" altLang="en-US" dirty="0"/>
              <a:t>嵌入式处理器，将</a:t>
            </a:r>
            <a:r>
              <a:rPr lang="zh-CN" altLang="en-US" dirty="0">
                <a:solidFill>
                  <a:srgbClr val="FFFF00"/>
                </a:solidFill>
              </a:rPr>
              <a:t>算术运算单元与控制电路</a:t>
            </a:r>
            <a:r>
              <a:rPr lang="zh-CN" altLang="en-US" dirty="0"/>
              <a:t>集成</a:t>
            </a:r>
            <a:r>
              <a:rPr lang="zh-CN" altLang="en-US" dirty="0">
                <a:solidFill>
                  <a:srgbClr val="0000FF"/>
                </a:solidFill>
                <a:sym typeface="Wingdings" panose="05000000000000000000" pitchFamily="2" charset="2"/>
              </a:rPr>
              <a:t></a:t>
            </a:r>
            <a:r>
              <a:rPr lang="zh-CN" altLang="en-US" dirty="0">
                <a:sym typeface="Wingdings" panose="05000000000000000000" pitchFamily="2" charset="2"/>
              </a:rPr>
              <a:t>应用于计算器</a:t>
            </a:r>
            <a:endParaRPr lang="zh-CN" altLang="en-US" dirty="0"/>
          </a:p>
          <a:p>
            <a:pPr lvl="2" eaLnBrk="1" hangingPunct="1"/>
            <a:r>
              <a:rPr lang="en-US" altLang="zh-CN" dirty="0"/>
              <a:t>70</a:t>
            </a:r>
            <a:r>
              <a:rPr lang="zh-CN" altLang="en-US" dirty="0"/>
              <a:t>年代末，发展到</a:t>
            </a:r>
            <a:r>
              <a:rPr lang="en-US" altLang="zh-CN" dirty="0"/>
              <a:t>8</a:t>
            </a:r>
            <a:r>
              <a:rPr lang="zh-CN" altLang="en-US" dirty="0"/>
              <a:t>位，</a:t>
            </a:r>
            <a:r>
              <a:rPr lang="en-US" altLang="zh-CN" dirty="0"/>
              <a:t>intel8048</a:t>
            </a:r>
            <a:r>
              <a:rPr lang="zh-CN" altLang="en-US" dirty="0"/>
              <a:t>、</a:t>
            </a:r>
            <a:r>
              <a:rPr lang="en-US" altLang="zh-CN" dirty="0"/>
              <a:t>motorola6800</a:t>
            </a:r>
            <a:r>
              <a:rPr lang="zh-CN" altLang="en-US" dirty="0"/>
              <a:t>内核；</a:t>
            </a:r>
          </a:p>
          <a:p>
            <a:pPr lvl="1" eaLnBrk="1" hangingPunct="1">
              <a:buFont typeface="Wingdings" pitchFamily="2" charset="2"/>
              <a:buChar char="p"/>
            </a:pPr>
            <a:r>
              <a:rPr lang="zh-CN" altLang="en-US" dirty="0">
                <a:solidFill>
                  <a:srgbClr val="FFC000"/>
                </a:solidFill>
              </a:rPr>
              <a:t>第二代，</a:t>
            </a:r>
            <a:r>
              <a:rPr lang="en-US" altLang="zh-CN" dirty="0">
                <a:solidFill>
                  <a:srgbClr val="FFC000"/>
                </a:solidFill>
              </a:rPr>
              <a:t>8</a:t>
            </a:r>
            <a:r>
              <a:rPr lang="zh-CN" altLang="en-US" dirty="0">
                <a:solidFill>
                  <a:srgbClr val="FFC000"/>
                </a:solidFill>
              </a:rPr>
              <a:t>位</a:t>
            </a:r>
          </a:p>
          <a:p>
            <a:pPr lvl="2" eaLnBrk="1" hangingPunct="1"/>
            <a:r>
              <a:rPr lang="en-US" altLang="zh-CN" dirty="0"/>
              <a:t>80</a:t>
            </a:r>
            <a:r>
              <a:rPr lang="zh-CN" altLang="en-US" dirty="0"/>
              <a:t>年代，基于</a:t>
            </a:r>
            <a:r>
              <a:rPr lang="en-US" altLang="zh-CN" dirty="0"/>
              <a:t>CMOS</a:t>
            </a:r>
            <a:r>
              <a:rPr lang="zh-CN" altLang="en-US" dirty="0"/>
              <a:t>工艺的</a:t>
            </a:r>
            <a:r>
              <a:rPr lang="en-US" altLang="zh-CN" dirty="0"/>
              <a:t>8</a:t>
            </a:r>
            <a:r>
              <a:rPr lang="zh-CN" altLang="en-US" dirty="0"/>
              <a:t>位微处理器出现；</a:t>
            </a:r>
          </a:p>
          <a:p>
            <a:pPr lvl="2" eaLnBrk="1" hangingPunct="1"/>
            <a:r>
              <a:rPr lang="zh-CN" altLang="en-US" dirty="0"/>
              <a:t>进而，</a:t>
            </a:r>
            <a:r>
              <a:rPr lang="en-US" altLang="zh-CN" dirty="0"/>
              <a:t>CMOS</a:t>
            </a:r>
            <a:r>
              <a:rPr lang="zh-CN" altLang="en-US" dirty="0"/>
              <a:t>工艺逐渐被低功耗的</a:t>
            </a:r>
            <a:r>
              <a:rPr lang="en-US" altLang="zh-CN" dirty="0"/>
              <a:t>HCMOS</a:t>
            </a:r>
            <a:r>
              <a:rPr lang="zh-CN" altLang="en-US" dirty="0"/>
              <a:t>工艺代替；</a:t>
            </a:r>
          </a:p>
          <a:p>
            <a:pPr lvl="2" eaLnBrk="1" hangingPunct="1"/>
            <a:r>
              <a:rPr lang="en-US" altLang="zh-CN" dirty="0"/>
              <a:t>intel 8051</a:t>
            </a:r>
            <a:r>
              <a:rPr lang="zh-CN" altLang="en-US" dirty="0"/>
              <a:t>系列，</a:t>
            </a:r>
            <a:r>
              <a:rPr lang="en-US" altLang="zh-CN" dirty="0"/>
              <a:t>motorola68HC05</a:t>
            </a:r>
            <a:r>
              <a:rPr lang="zh-CN" altLang="en-US" dirty="0"/>
              <a:t>系列；</a:t>
            </a:r>
          </a:p>
        </p:txBody>
      </p:sp>
    </p:spTree>
    <p:extLst>
      <p:ext uri="{BB962C8B-B14F-4D97-AF65-F5344CB8AC3E}">
        <p14:creationId xmlns:p14="http://schemas.microsoft.com/office/powerpoint/2010/main" val="1434551250"/>
      </p:ext>
    </p:extLst>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CB87F5CA-F8C6-4729-8411-78521B2CE6FA}" type="slidenum">
              <a:rPr kumimoji="0" lang="en-US" altLang="zh-CN" sz="1400" b="0" smtClean="0">
                <a:solidFill>
                  <a:srgbClr val="FF99FF"/>
                </a:solidFill>
                <a:latin typeface="Arial" panose="020B0604020202020204" pitchFamily="34" charset="0"/>
              </a:rPr>
              <a:pPr algn="r">
                <a:lnSpc>
                  <a:spcPct val="100000"/>
                </a:lnSpc>
                <a:spcBef>
                  <a:spcPct val="0"/>
                </a:spcBef>
                <a:spcAft>
                  <a:spcPct val="0"/>
                </a:spcAft>
                <a:buClrTx/>
                <a:buSzTx/>
                <a:buFontTx/>
                <a:buNone/>
              </a:pPr>
              <a:t>13</a:t>
            </a:fld>
            <a:endParaRPr kumimoji="0" lang="en-US" altLang="zh-CN" sz="1400" b="0">
              <a:solidFill>
                <a:srgbClr val="FF99FF"/>
              </a:solidFill>
              <a:latin typeface="Arial" panose="020B0604020202020204" pitchFamily="34" charset="0"/>
            </a:endParaRPr>
          </a:p>
        </p:txBody>
      </p:sp>
      <p:sp>
        <p:nvSpPr>
          <p:cNvPr id="20482" name="Rectangle 2"/>
          <p:cNvSpPr>
            <a:spLocks noGrp="1" noChangeArrowheads="1"/>
          </p:cNvSpPr>
          <p:nvPr>
            <p:ph type="title"/>
          </p:nvPr>
        </p:nvSpPr>
        <p:spPr/>
        <p:txBody>
          <a:bodyPr/>
          <a:lstStyle/>
          <a:p>
            <a:pPr eaLnBrk="1" hangingPunct="1">
              <a:defRPr/>
            </a:pPr>
            <a:endParaRPr lang="zh-CN" altLang="zh-CN"/>
          </a:p>
        </p:txBody>
      </p:sp>
      <p:sp>
        <p:nvSpPr>
          <p:cNvPr id="116740" name="Rectangle 3"/>
          <p:cNvSpPr>
            <a:spLocks noGrp="1" noChangeArrowheads="1"/>
          </p:cNvSpPr>
          <p:nvPr>
            <p:ph type="body" idx="1"/>
          </p:nvPr>
        </p:nvSpPr>
        <p:spPr>
          <a:xfrm>
            <a:off x="304800" y="1295400"/>
            <a:ext cx="8077200" cy="5029200"/>
          </a:xfrm>
        </p:spPr>
        <p:txBody>
          <a:bodyPr/>
          <a:lstStyle/>
          <a:p>
            <a:pPr lvl="1" eaLnBrk="1" hangingPunct="1">
              <a:lnSpc>
                <a:spcPct val="80000"/>
              </a:lnSpc>
              <a:buFont typeface="Wingdings" pitchFamily="2" charset="2"/>
              <a:buChar char="p"/>
            </a:pPr>
            <a:r>
              <a:rPr lang="zh-CN" altLang="en-US" dirty="0">
                <a:solidFill>
                  <a:srgbClr val="FFC000"/>
                </a:solidFill>
              </a:rPr>
              <a:t>第三代，产品线丰富   近</a:t>
            </a:r>
            <a:r>
              <a:rPr lang="en-US" altLang="zh-CN" dirty="0">
                <a:solidFill>
                  <a:srgbClr val="FFC000"/>
                </a:solidFill>
              </a:rPr>
              <a:t>20</a:t>
            </a:r>
            <a:r>
              <a:rPr lang="zh-CN" altLang="en-US" dirty="0">
                <a:solidFill>
                  <a:srgbClr val="FFC000"/>
                </a:solidFill>
              </a:rPr>
              <a:t>年</a:t>
            </a:r>
          </a:p>
          <a:p>
            <a:pPr lvl="2" eaLnBrk="1" hangingPunct="1">
              <a:lnSpc>
                <a:spcPct val="100000"/>
              </a:lnSpc>
            </a:pPr>
            <a:r>
              <a:rPr lang="zh-CN" altLang="en-US" dirty="0"/>
              <a:t>单芯片的内存容量及</a:t>
            </a:r>
            <a:r>
              <a:rPr lang="en-US" altLang="zh-CN" dirty="0"/>
              <a:t>I/O</a:t>
            </a:r>
            <a:r>
              <a:rPr lang="zh-CN" altLang="en-US" dirty="0"/>
              <a:t>端口日益丰富，无需外部过多扩展</a:t>
            </a:r>
            <a:r>
              <a:rPr lang="zh-CN" altLang="en-US" dirty="0">
                <a:solidFill>
                  <a:srgbClr val="FFFF00"/>
                </a:solidFill>
                <a:sym typeface="Wingdings" panose="05000000000000000000" pitchFamily="2" charset="2"/>
              </a:rPr>
              <a:t></a:t>
            </a:r>
            <a:r>
              <a:rPr lang="zh-CN" altLang="en-US" dirty="0"/>
              <a:t>可扩展总线型向纯单片型发展；</a:t>
            </a:r>
          </a:p>
          <a:p>
            <a:pPr lvl="2" eaLnBrk="1" hangingPunct="1">
              <a:lnSpc>
                <a:spcPct val="100000"/>
              </a:lnSpc>
            </a:pPr>
            <a:r>
              <a:rPr lang="zh-CN" altLang="en-US" dirty="0"/>
              <a:t>纯单片式，可扩展式两种产品并行发展，</a:t>
            </a:r>
            <a:r>
              <a:rPr lang="en-US" altLang="zh-CN" dirty="0"/>
              <a:t>SOC</a:t>
            </a:r>
            <a:r>
              <a:rPr lang="zh-CN" altLang="en-US" dirty="0"/>
              <a:t>出现；</a:t>
            </a:r>
          </a:p>
          <a:p>
            <a:pPr lvl="2" eaLnBrk="1" hangingPunct="1">
              <a:lnSpc>
                <a:spcPct val="100000"/>
              </a:lnSpc>
            </a:pPr>
            <a:r>
              <a:rPr lang="zh-CN" altLang="en-US" dirty="0"/>
              <a:t>微处理器的扩展方式从并行总线发展出各种串行总线</a:t>
            </a:r>
            <a:r>
              <a:rPr lang="en-US" altLang="zh-CN" dirty="0"/>
              <a:t>(</a:t>
            </a:r>
            <a:r>
              <a:rPr lang="zh-CN" altLang="en-US" dirty="0"/>
              <a:t>如</a:t>
            </a:r>
            <a:r>
              <a:rPr lang="en-US" altLang="zh-CN" dirty="0"/>
              <a:t>I</a:t>
            </a:r>
            <a:r>
              <a:rPr lang="en-US" altLang="zh-CN" baseline="30000" dirty="0"/>
              <a:t>2</a:t>
            </a:r>
            <a:r>
              <a:rPr lang="en-US" altLang="zh-CN" dirty="0"/>
              <a:t>C)</a:t>
            </a:r>
            <a:r>
              <a:rPr lang="zh-CN" altLang="en-US" dirty="0"/>
              <a:t>；</a:t>
            </a:r>
          </a:p>
          <a:p>
            <a:pPr lvl="2" eaLnBrk="1" hangingPunct="1">
              <a:lnSpc>
                <a:spcPct val="100000"/>
              </a:lnSpc>
            </a:pPr>
            <a:r>
              <a:rPr lang="zh-CN" altLang="en-US" dirty="0"/>
              <a:t>集成度提高，单个微处理器可以集成多个计算逻辑；</a:t>
            </a:r>
          </a:p>
          <a:p>
            <a:pPr lvl="2" eaLnBrk="1" hangingPunct="1">
              <a:lnSpc>
                <a:spcPct val="100000"/>
              </a:lnSpc>
            </a:pPr>
            <a:r>
              <a:rPr lang="zh-CN" altLang="en-US" dirty="0"/>
              <a:t>丰富的外设集成；</a:t>
            </a:r>
          </a:p>
          <a:p>
            <a:pPr lvl="1" eaLnBrk="1" hangingPunct="1">
              <a:lnSpc>
                <a:spcPct val="80000"/>
              </a:lnSpc>
              <a:buFont typeface="Wingdings" pitchFamily="2" charset="2"/>
              <a:buChar char="p"/>
            </a:pPr>
            <a:endParaRPr lang="en-US" altLang="zh-CN" dirty="0">
              <a:solidFill>
                <a:srgbClr val="FFC000"/>
              </a:solidFill>
            </a:endParaRPr>
          </a:p>
          <a:p>
            <a:pPr lvl="1" eaLnBrk="1" hangingPunct="1">
              <a:lnSpc>
                <a:spcPct val="80000"/>
              </a:lnSpc>
              <a:buFont typeface="Wingdings" pitchFamily="2" charset="2"/>
              <a:buChar char="p"/>
            </a:pPr>
            <a:r>
              <a:rPr lang="zh-CN" altLang="en-US" dirty="0">
                <a:solidFill>
                  <a:srgbClr val="FFC000"/>
                </a:solidFill>
              </a:rPr>
              <a:t>第四代   </a:t>
            </a:r>
          </a:p>
          <a:p>
            <a:pPr lvl="2" eaLnBrk="1" hangingPunct="1">
              <a:lnSpc>
                <a:spcPct val="100000"/>
              </a:lnSpc>
            </a:pPr>
            <a:r>
              <a:rPr lang="zh-CN" altLang="en-US" dirty="0"/>
              <a:t>低功耗：微处理器的工作电压降至</a:t>
            </a:r>
            <a:r>
              <a:rPr lang="en-US" altLang="zh-CN" dirty="0"/>
              <a:t>3.3v</a:t>
            </a:r>
            <a:r>
              <a:rPr lang="zh-CN" altLang="en-US" dirty="0"/>
              <a:t>、</a:t>
            </a:r>
            <a:r>
              <a:rPr lang="en-US" altLang="zh-CN" dirty="0"/>
              <a:t>2.7v</a:t>
            </a:r>
            <a:r>
              <a:rPr lang="zh-CN" altLang="en-US" dirty="0"/>
              <a:t>或</a:t>
            </a:r>
            <a:r>
              <a:rPr lang="en-US" altLang="zh-CN" dirty="0"/>
              <a:t>1.8v</a:t>
            </a:r>
            <a:r>
              <a:rPr lang="zh-CN" altLang="en-US" dirty="0"/>
              <a:t>；</a:t>
            </a:r>
          </a:p>
          <a:p>
            <a:pPr lvl="2" eaLnBrk="1" hangingPunct="1">
              <a:lnSpc>
                <a:spcPct val="100000"/>
              </a:lnSpc>
            </a:pPr>
            <a:r>
              <a:rPr lang="zh-CN" altLang="en-US" dirty="0"/>
              <a:t>高性能：</a:t>
            </a:r>
            <a:r>
              <a:rPr lang="en-US" altLang="zh-CN" dirty="0"/>
              <a:t>16</a:t>
            </a:r>
            <a:r>
              <a:rPr lang="zh-CN" altLang="en-US" dirty="0"/>
              <a:t>位、</a:t>
            </a:r>
            <a:r>
              <a:rPr lang="en-US" altLang="zh-CN" dirty="0"/>
              <a:t>32</a:t>
            </a:r>
            <a:r>
              <a:rPr lang="zh-CN" altLang="en-US" dirty="0"/>
              <a:t>位；</a:t>
            </a:r>
          </a:p>
          <a:p>
            <a:pPr lvl="2" eaLnBrk="1" hangingPunct="1">
              <a:lnSpc>
                <a:spcPct val="100000"/>
              </a:lnSpc>
            </a:pPr>
            <a:r>
              <a:rPr lang="zh-CN" altLang="en-US" dirty="0"/>
              <a:t>抗干扰、抗噪声；</a:t>
            </a:r>
          </a:p>
          <a:p>
            <a:pPr lvl="2" eaLnBrk="1" hangingPunct="1">
              <a:lnSpc>
                <a:spcPct val="100000"/>
              </a:lnSpc>
            </a:pPr>
            <a:r>
              <a:rPr lang="zh-CN" altLang="en-US" dirty="0"/>
              <a:t>应用无所不在：信用卡、智能玩具、家用电器、机器人、智能武器、汽车电子、航天装置等；</a:t>
            </a:r>
          </a:p>
        </p:txBody>
      </p:sp>
    </p:spTree>
    <p:extLst>
      <p:ext uri="{BB962C8B-B14F-4D97-AF65-F5344CB8AC3E}">
        <p14:creationId xmlns:p14="http://schemas.microsoft.com/office/powerpoint/2010/main" val="2878416294"/>
      </p:ext>
    </p:extLst>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71499" y="2863970"/>
            <a:ext cx="8071485" cy="517585"/>
          </a:xfrm>
        </p:spPr>
        <p:txBody>
          <a:bodyPr/>
          <a:lstStyle/>
          <a:p>
            <a:pPr marL="0" indent="0" algn="ctr">
              <a:buNone/>
            </a:pPr>
            <a:r>
              <a:rPr lang="en-US" altLang="zh-CN" sz="2800" dirty="0"/>
              <a:t>3.2 </a:t>
            </a:r>
            <a:r>
              <a:rPr lang="zh-CN" altLang="zh-CN" sz="2800" dirty="0"/>
              <a:t>嵌入式处理器类型及特点</a:t>
            </a:r>
            <a:r>
              <a:rPr lang="zh-CN" altLang="en-US" sz="2800" dirty="0"/>
              <a:t>（重点）</a:t>
            </a:r>
            <a:endParaRPr lang="en-US" altLang="zh-CN" sz="2800" dirty="0"/>
          </a:p>
          <a:p>
            <a:pPr marL="0" indent="0" algn="ctr">
              <a:buNone/>
            </a:pPr>
            <a:endParaRPr lang="zh-CN" altLang="en-US"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14</a:t>
            </a:fld>
            <a:endParaRPr lang="zh-CN" altLang="en-US" dirty="0"/>
          </a:p>
        </p:txBody>
      </p:sp>
    </p:spTree>
    <p:extLst>
      <p:ext uri="{BB962C8B-B14F-4D97-AF65-F5344CB8AC3E}">
        <p14:creationId xmlns:p14="http://schemas.microsoft.com/office/powerpoint/2010/main" val="3001088596"/>
      </p:ext>
    </p:extLst>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E3436CD3-171B-41AA-9788-A4225A99E43B}" type="slidenum">
              <a:rPr kumimoji="0" lang="en-US" altLang="zh-CN" sz="1400" b="0" smtClean="0">
                <a:solidFill>
                  <a:srgbClr val="FF99FF"/>
                </a:solidFill>
                <a:latin typeface="Arial" panose="020B0604020202020204" pitchFamily="34" charset="0"/>
              </a:rPr>
              <a:pPr algn="r">
                <a:lnSpc>
                  <a:spcPct val="100000"/>
                </a:lnSpc>
                <a:spcBef>
                  <a:spcPct val="0"/>
                </a:spcBef>
                <a:spcAft>
                  <a:spcPct val="0"/>
                </a:spcAft>
                <a:buClrTx/>
                <a:buSzTx/>
                <a:buFontTx/>
                <a:buNone/>
              </a:pPr>
              <a:t>15</a:t>
            </a:fld>
            <a:endParaRPr kumimoji="0" lang="en-US" altLang="zh-CN" sz="1400" b="0">
              <a:solidFill>
                <a:srgbClr val="FF99FF"/>
              </a:solidFill>
              <a:latin typeface="Arial" panose="020B0604020202020204" pitchFamily="34" charset="0"/>
            </a:endParaRPr>
          </a:p>
        </p:txBody>
      </p:sp>
      <p:sp>
        <p:nvSpPr>
          <p:cNvPr id="22530" name="Rectangle 2"/>
          <p:cNvSpPr>
            <a:spLocks noGrp="1" noChangeArrowheads="1"/>
          </p:cNvSpPr>
          <p:nvPr>
            <p:ph type="title"/>
          </p:nvPr>
        </p:nvSpPr>
        <p:spPr>
          <a:xfrm>
            <a:off x="581025" y="400050"/>
            <a:ext cx="8229600" cy="685800"/>
          </a:xfrm>
        </p:spPr>
        <p:txBody>
          <a:bodyPr/>
          <a:lstStyle/>
          <a:p>
            <a:pPr algn="l" eaLnBrk="1" hangingPunct="1">
              <a:defRPr/>
            </a:pPr>
            <a:r>
              <a:rPr lang="zh-CN" altLang="en-US" b="1" dirty="0"/>
              <a:t>嵌入式处理器（</a:t>
            </a:r>
            <a:r>
              <a:rPr lang="en-US" altLang="zh-CN" b="1" dirty="0"/>
              <a:t>1</a:t>
            </a:r>
            <a:r>
              <a:rPr lang="zh-CN" altLang="en-US" b="1" dirty="0"/>
              <a:t>）：微控制器</a:t>
            </a:r>
            <a:r>
              <a:rPr lang="en-US" altLang="zh-CN" b="1" dirty="0"/>
              <a:t>MCU</a:t>
            </a:r>
            <a:endParaRPr lang="zh-CN" altLang="zh-CN" b="1" dirty="0"/>
          </a:p>
        </p:txBody>
      </p:sp>
      <p:sp>
        <p:nvSpPr>
          <p:cNvPr id="22531" name="Rectangle 3"/>
          <p:cNvSpPr>
            <a:spLocks noGrp="1" noChangeArrowheads="1"/>
          </p:cNvSpPr>
          <p:nvPr>
            <p:ph type="body" idx="1"/>
          </p:nvPr>
        </p:nvSpPr>
        <p:spPr>
          <a:xfrm>
            <a:off x="581025" y="1190163"/>
            <a:ext cx="8071485" cy="4800605"/>
          </a:xfrm>
        </p:spPr>
        <p:txBody>
          <a:bodyPr/>
          <a:lstStyle/>
          <a:p>
            <a:pPr eaLnBrk="1" hangingPunct="1"/>
            <a:r>
              <a:rPr lang="zh-CN" altLang="en-US" dirty="0"/>
              <a:t>嵌入式微控制器</a:t>
            </a:r>
            <a:r>
              <a:rPr lang="en-US" altLang="zh-CN" dirty="0"/>
              <a:t>MCU</a:t>
            </a:r>
          </a:p>
          <a:p>
            <a:pPr lvl="1" eaLnBrk="1" hangingPunct="1"/>
            <a:r>
              <a:rPr lang="zh-CN" altLang="en-US" dirty="0"/>
              <a:t>又称单片机，一般以某微处理器内核为核心，芯片集成多种部件、功能和外设，如</a:t>
            </a:r>
            <a:r>
              <a:rPr lang="en-US" altLang="zh-CN" dirty="0"/>
              <a:t>8051</a:t>
            </a:r>
            <a:r>
              <a:rPr lang="zh-CN" altLang="en-US" dirty="0"/>
              <a:t>系列；</a:t>
            </a:r>
          </a:p>
          <a:p>
            <a:pPr lvl="1" eaLnBrk="1" hangingPunct="1"/>
            <a:r>
              <a:rPr lang="zh-CN" altLang="en-US" dirty="0"/>
              <a:t>与微处理器相比，最大特点是单片化，体积大大减小，功耗和成本下降，可靠性提高，计算能力较为有限，主要用于控制等领域，因此称</a:t>
            </a:r>
            <a:r>
              <a:rPr lang="zh-CN" altLang="en-US" dirty="0">
                <a:solidFill>
                  <a:srgbClr val="FFC000"/>
                </a:solidFill>
                <a:latin typeface="楷体" panose="02010609060101010101" pitchFamily="49" charset="-122"/>
                <a:ea typeface="楷体" panose="02010609060101010101" pitchFamily="49" charset="-122"/>
              </a:rPr>
              <a:t>微控制器</a:t>
            </a:r>
            <a:r>
              <a:rPr lang="zh-CN" altLang="en-US" dirty="0"/>
              <a:t>；</a:t>
            </a:r>
          </a:p>
          <a:p>
            <a:pPr lvl="1" eaLnBrk="1" hangingPunct="1"/>
            <a:r>
              <a:rPr lang="zh-CN" altLang="en-US" dirty="0"/>
              <a:t>代表性的如</a:t>
            </a:r>
            <a:r>
              <a:rPr lang="en-US" altLang="zh-CN" dirty="0"/>
              <a:t>51</a:t>
            </a:r>
            <a:r>
              <a:rPr lang="zh-CN" altLang="en-US" dirty="0"/>
              <a:t>系列、</a:t>
            </a:r>
            <a:r>
              <a:rPr lang="en-US" altLang="zh-CN" dirty="0"/>
              <a:t>MCA96/196/296</a:t>
            </a:r>
            <a:r>
              <a:rPr lang="zh-CN" altLang="en-US" dirty="0"/>
              <a:t>、</a:t>
            </a:r>
            <a:r>
              <a:rPr lang="en-US" altLang="zh-CN" dirty="0"/>
              <a:t>683x</a:t>
            </a:r>
            <a:r>
              <a:rPr lang="zh-CN" altLang="en-US" dirty="0"/>
              <a:t>、多种</a:t>
            </a:r>
            <a:r>
              <a:rPr lang="en-US" altLang="zh-CN" dirty="0"/>
              <a:t>ARM</a:t>
            </a:r>
            <a:r>
              <a:rPr lang="zh-CN" altLang="en-US" dirty="0"/>
              <a:t>芯片等，目前</a:t>
            </a:r>
            <a:r>
              <a:rPr lang="en-US" altLang="zh-CN" dirty="0"/>
              <a:t>MCU</a:t>
            </a:r>
            <a:r>
              <a:rPr lang="zh-CN" altLang="en-US" dirty="0"/>
              <a:t>占嵌入式系统市场约</a:t>
            </a:r>
            <a:r>
              <a:rPr lang="en-US" altLang="zh-CN" dirty="0"/>
              <a:t>70%</a:t>
            </a:r>
            <a:r>
              <a:rPr lang="zh-CN" altLang="en-US" dirty="0"/>
              <a:t>的份额。</a:t>
            </a:r>
          </a:p>
        </p:txBody>
      </p:sp>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303" y="4203333"/>
            <a:ext cx="3491325" cy="22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1947876"/>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225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2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1981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FontTx/>
              <a:buNone/>
            </a:pPr>
            <a:fld id="{E85429A7-FA24-43EE-948E-3EADC7257309}"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FontTx/>
                <a:buNone/>
              </a:pPr>
              <a:t>16</a:t>
            </a:fld>
            <a:endParaRPr lang="en-US" altLang="zh-CN" sz="2400" b="0" dirty="0">
              <a:solidFill>
                <a:schemeClr val="tx1">
                  <a:tint val="75000"/>
                </a:schemeClr>
              </a:solidFill>
              <a:latin typeface="+mn-lt"/>
              <a:ea typeface="+mn-ea"/>
              <a:cs typeface="+mn-cs"/>
            </a:endParaRPr>
          </a:p>
        </p:txBody>
      </p:sp>
      <p:pic>
        <p:nvPicPr>
          <p:cNvPr id="119812" name="图片 4"/>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763" y="1905000"/>
            <a:ext cx="7924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矩形 5"/>
          <p:cNvSpPr>
            <a:spLocks noChangeArrowheads="1"/>
          </p:cNvSpPr>
          <p:nvPr/>
        </p:nvSpPr>
        <p:spPr bwMode="auto">
          <a:xfrm>
            <a:off x="2316163" y="5252781"/>
            <a:ext cx="4572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FontTx/>
              <a:buNone/>
            </a:pPr>
            <a:r>
              <a:rPr kumimoji="0" lang="en-US" altLang="zh-CN" sz="1400" b="0" dirty="0">
                <a:solidFill>
                  <a:schemeClr val="tx1"/>
                </a:solidFill>
              </a:rPr>
              <a:t>ARMv4T(</a:t>
            </a:r>
            <a:r>
              <a:rPr kumimoji="0" lang="zh-CN" altLang="zh-CN" sz="1400" b="0" dirty="0">
                <a:solidFill>
                  <a:schemeClr val="tx1"/>
                </a:solidFill>
              </a:rPr>
              <a:t>冯</a:t>
            </a:r>
            <a:r>
              <a:rPr kumimoji="0" lang="en-US" altLang="zh-CN" sz="1400" b="0" dirty="0">
                <a:solidFill>
                  <a:schemeClr val="tx1"/>
                </a:solidFill>
              </a:rPr>
              <a:t>·</a:t>
            </a:r>
            <a:r>
              <a:rPr kumimoji="0" lang="zh-CN" altLang="zh-CN" sz="1400" b="0" dirty="0">
                <a:solidFill>
                  <a:schemeClr val="tx1"/>
                </a:solidFill>
              </a:rPr>
              <a:t>诺依曼</a:t>
            </a:r>
            <a:r>
              <a:rPr kumimoji="0" lang="en-US" altLang="zh-CN" sz="1400" b="0" dirty="0">
                <a:solidFill>
                  <a:schemeClr val="tx1"/>
                </a:solidFill>
              </a:rPr>
              <a:t>) </a:t>
            </a:r>
            <a:r>
              <a:rPr kumimoji="0" lang="zh-CN" altLang="zh-CN" sz="1400" b="0" dirty="0">
                <a:solidFill>
                  <a:schemeClr val="tx1"/>
                </a:solidFill>
              </a:rPr>
              <a:t>结构的</a:t>
            </a:r>
            <a:r>
              <a:rPr kumimoji="0" lang="en-US" altLang="zh-CN" sz="1400" b="0" dirty="0">
                <a:solidFill>
                  <a:schemeClr val="tx1"/>
                </a:solidFill>
              </a:rPr>
              <a:t>AT91SAM7L</a:t>
            </a:r>
            <a:r>
              <a:rPr kumimoji="0" lang="zh-CN" altLang="zh-CN" sz="1400" b="0" dirty="0">
                <a:solidFill>
                  <a:schemeClr val="tx1"/>
                </a:solidFill>
              </a:rPr>
              <a:t>微控制器逻辑</a:t>
            </a:r>
            <a:endParaRPr kumimoji="0" lang="zh-CN" altLang="en-US" sz="1400" b="0" dirty="0">
              <a:solidFill>
                <a:schemeClr val="tx1"/>
              </a:solidFill>
              <a:latin typeface="Arial" panose="020B0604020202020204" pitchFamily="34" charset="0"/>
            </a:endParaRPr>
          </a:p>
        </p:txBody>
      </p:sp>
    </p:spTree>
    <p:extLst>
      <p:ext uri="{BB962C8B-B14F-4D97-AF65-F5344CB8AC3E}">
        <p14:creationId xmlns:p14="http://schemas.microsoft.com/office/powerpoint/2010/main" val="3444883341"/>
      </p:ext>
    </p:extLst>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内容占位符 2"/>
          <p:cNvSpPr>
            <a:spLocks noGrp="1"/>
          </p:cNvSpPr>
          <p:nvPr>
            <p:ph idx="1"/>
          </p:nvPr>
        </p:nvSpPr>
        <p:spPr>
          <a:xfrm>
            <a:off x="609600" y="1295400"/>
            <a:ext cx="8077200" cy="5334000"/>
          </a:xfrm>
        </p:spPr>
        <p:txBody>
          <a:bodyPr/>
          <a:lstStyle/>
          <a:p>
            <a:pPr eaLnBrk="1" hangingPunct="1">
              <a:lnSpc>
                <a:spcPct val="90000"/>
              </a:lnSpc>
              <a:buSzTx/>
            </a:pPr>
            <a:r>
              <a:rPr lang="zh-CN" altLang="en-US" dirty="0"/>
              <a:t>特点</a:t>
            </a:r>
            <a:endParaRPr lang="en-US" altLang="zh-CN" dirty="0"/>
          </a:p>
          <a:p>
            <a:pPr lvl="1" eaLnBrk="1" hangingPunct="1">
              <a:lnSpc>
                <a:spcPct val="100000"/>
              </a:lnSpc>
              <a:buSzTx/>
              <a:buFont typeface="Wingdings" panose="05000000000000000000" pitchFamily="2" charset="2"/>
              <a:buChar char="Ø"/>
            </a:pPr>
            <a:r>
              <a:rPr lang="zh-CN" altLang="en-US" sz="2200" dirty="0"/>
              <a:t>一个芯片上具有</a:t>
            </a:r>
            <a:r>
              <a:rPr lang="en-US" altLang="zh-CN" sz="2200" dirty="0"/>
              <a:t>CPU</a:t>
            </a:r>
            <a:r>
              <a:rPr lang="zh-CN" altLang="en-US" sz="2200" dirty="0"/>
              <a:t>核、中断控制器、定时器、存储器和其他外设等</a:t>
            </a:r>
            <a:endParaRPr lang="en-US" altLang="zh-CN" sz="2200" dirty="0"/>
          </a:p>
          <a:p>
            <a:pPr lvl="1" eaLnBrk="1" hangingPunct="1">
              <a:lnSpc>
                <a:spcPct val="100000"/>
              </a:lnSpc>
              <a:buSzTx/>
              <a:buFont typeface="Wingdings" panose="05000000000000000000" pitchFamily="2" charset="2"/>
              <a:buChar char="Ø"/>
            </a:pPr>
            <a:r>
              <a:rPr lang="zh-CN" altLang="zh-CN" sz="2200" dirty="0"/>
              <a:t>计算核的指令数较少</a:t>
            </a:r>
            <a:endParaRPr lang="en-US" altLang="zh-CN" sz="2200" dirty="0"/>
          </a:p>
          <a:p>
            <a:pPr lvl="1" eaLnBrk="1" hangingPunct="1">
              <a:lnSpc>
                <a:spcPct val="100000"/>
              </a:lnSpc>
              <a:buSzTx/>
              <a:buFont typeface="Wingdings" panose="05000000000000000000" pitchFamily="2" charset="2"/>
              <a:buChar char="Ø"/>
            </a:pPr>
            <a:r>
              <a:rPr lang="zh-CN" altLang="zh-CN" sz="2200" dirty="0"/>
              <a:t>位处理指令较丰富</a:t>
            </a:r>
            <a:endParaRPr lang="en-US" altLang="zh-CN" sz="2200" dirty="0"/>
          </a:p>
          <a:p>
            <a:pPr lvl="1" eaLnBrk="1" hangingPunct="1">
              <a:lnSpc>
                <a:spcPct val="100000"/>
              </a:lnSpc>
              <a:buSzTx/>
              <a:buFont typeface="Wingdings" panose="05000000000000000000" pitchFamily="2" charset="2"/>
              <a:buChar char="Ø"/>
            </a:pPr>
            <a:r>
              <a:rPr lang="zh-CN" altLang="zh-CN" sz="2200" dirty="0"/>
              <a:t>供电电压较单一</a:t>
            </a:r>
            <a:endParaRPr lang="en-US" altLang="zh-CN" sz="2200" dirty="0"/>
          </a:p>
          <a:p>
            <a:pPr lvl="1" eaLnBrk="1" hangingPunct="1">
              <a:lnSpc>
                <a:spcPct val="100000"/>
              </a:lnSpc>
              <a:buSzTx/>
              <a:buFont typeface="Wingdings" panose="05000000000000000000" pitchFamily="2" charset="2"/>
              <a:buChar char="Ø"/>
            </a:pPr>
            <a:r>
              <a:rPr lang="zh-CN" altLang="zh-CN" sz="2200" dirty="0"/>
              <a:t>计算性能通常不高</a:t>
            </a:r>
            <a:endParaRPr lang="en-US" altLang="zh-CN" sz="2200" dirty="0"/>
          </a:p>
          <a:p>
            <a:pPr lvl="1" eaLnBrk="1" hangingPunct="1">
              <a:lnSpc>
                <a:spcPct val="100000"/>
              </a:lnSpc>
              <a:buSzTx/>
              <a:buFont typeface="Wingdings" panose="05000000000000000000" pitchFamily="2" charset="2"/>
              <a:buChar char="Ø"/>
            </a:pPr>
            <a:r>
              <a:rPr lang="zh-CN" altLang="zh-CN" sz="2200" dirty="0"/>
              <a:t>组件集成度较高</a:t>
            </a:r>
            <a:r>
              <a:rPr lang="zh-CN" altLang="en-US" sz="2200" dirty="0"/>
              <a:t>、</a:t>
            </a:r>
            <a:r>
              <a:rPr lang="zh-CN" altLang="zh-CN" sz="2200" dirty="0"/>
              <a:t>提供多种</a:t>
            </a:r>
            <a:r>
              <a:rPr lang="en-US" altLang="zh-CN" sz="2200" dirty="0"/>
              <a:t>I/O</a:t>
            </a:r>
            <a:r>
              <a:rPr lang="zh-CN" altLang="zh-CN" sz="2200" dirty="0"/>
              <a:t>接口</a:t>
            </a:r>
            <a:endParaRPr lang="en-US" altLang="zh-CN" sz="2200" dirty="0"/>
          </a:p>
          <a:p>
            <a:pPr lvl="1" eaLnBrk="1" hangingPunct="1">
              <a:lnSpc>
                <a:spcPct val="100000"/>
              </a:lnSpc>
              <a:buSzTx/>
              <a:buFont typeface="Wingdings" panose="05000000000000000000" pitchFamily="2" charset="2"/>
              <a:buChar char="Ø"/>
            </a:pPr>
            <a:r>
              <a:rPr lang="zh-CN" altLang="zh-CN" sz="2200" dirty="0"/>
              <a:t>引脚数量相对较少</a:t>
            </a:r>
            <a:endParaRPr lang="zh-CN" altLang="en-US" sz="2200" dirty="0"/>
          </a:p>
          <a:p>
            <a:pPr lvl="1" eaLnBrk="1" hangingPunct="1">
              <a:lnSpc>
                <a:spcPct val="100000"/>
              </a:lnSpc>
              <a:buSzTx/>
              <a:buFont typeface="Wingdings" panose="05000000000000000000" pitchFamily="2" charset="2"/>
              <a:buChar char="Ø"/>
            </a:pPr>
            <a:r>
              <a:rPr lang="zh-CN" altLang="en-US" sz="2200" dirty="0"/>
              <a:t>做较少扩充即可构建一个嵌入式系统</a:t>
            </a:r>
            <a:endParaRPr lang="en-US" altLang="zh-CN" sz="2200" dirty="0"/>
          </a:p>
          <a:p>
            <a:pPr lvl="1" eaLnBrk="1" hangingPunct="1">
              <a:lnSpc>
                <a:spcPct val="100000"/>
              </a:lnSpc>
              <a:buSzTx/>
              <a:buFont typeface="Wingdings" panose="05000000000000000000" pitchFamily="2" charset="2"/>
              <a:buChar char="Ø"/>
            </a:pPr>
            <a:r>
              <a:rPr lang="zh-CN" altLang="zh-CN" sz="2200" dirty="0"/>
              <a:t>低功耗、低成本、使用方便</a:t>
            </a:r>
            <a:endParaRPr lang="zh-CN" altLang="en-US" sz="2200" dirty="0"/>
          </a:p>
          <a:p>
            <a:pPr lvl="1" eaLnBrk="1" hangingPunct="1">
              <a:lnSpc>
                <a:spcPct val="100000"/>
              </a:lnSpc>
              <a:buSzTx/>
              <a:buFont typeface="Wingdings" panose="05000000000000000000" pitchFamily="2" charset="2"/>
              <a:buChar char="Ø"/>
            </a:pPr>
            <a:r>
              <a:rPr lang="zh-CN" altLang="en-US" sz="2200" dirty="0"/>
              <a:t>适用于简单控制系统</a:t>
            </a:r>
          </a:p>
          <a:p>
            <a:pPr>
              <a:buFont typeface="Wingdings" panose="05000000000000000000" pitchFamily="2" charset="2"/>
              <a:buChar char="Ø"/>
            </a:pPr>
            <a:endParaRPr lang="zh-CN" altLang="en-US" dirty="0"/>
          </a:p>
        </p:txBody>
      </p:sp>
      <p:sp>
        <p:nvSpPr>
          <p:cNvPr id="12083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D37554FC-C47E-4A7E-AF8F-BE3F69DCA361}"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17</a:t>
            </a:fld>
            <a:endParaRPr lang="en-US" altLang="zh-CN" sz="2400" b="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757613899"/>
      </p:ext>
    </p:extLst>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矩形 2"/>
          <p:cNvSpPr>
            <a:spLocks noChangeArrowheads="1"/>
          </p:cNvSpPr>
          <p:nvPr/>
        </p:nvSpPr>
        <p:spPr bwMode="auto">
          <a:xfrm>
            <a:off x="488950" y="542925"/>
            <a:ext cx="8505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defTabSz="457207">
              <a:lnSpc>
                <a:spcPct val="100000"/>
              </a:lnSpc>
              <a:spcBef>
                <a:spcPct val="0"/>
              </a:spcBef>
              <a:spcAft>
                <a:spcPct val="0"/>
              </a:spcAft>
              <a:buClrTx/>
              <a:buSzTx/>
              <a:buNone/>
              <a:defRPr/>
            </a:pPr>
            <a:r>
              <a:rPr lang="zh-CN" altLang="en-US" dirty="0">
                <a:solidFill>
                  <a:srgbClr val="FFC000"/>
                </a:solidFill>
                <a:latin typeface="+mj-lt"/>
                <a:ea typeface="+mj-ea"/>
                <a:cs typeface="+mj-cs"/>
              </a:rPr>
              <a:t>嵌入式处理器（</a:t>
            </a:r>
            <a:r>
              <a:rPr lang="en-US" altLang="zh-CN" dirty="0">
                <a:solidFill>
                  <a:srgbClr val="FFC000"/>
                </a:solidFill>
                <a:latin typeface="+mj-lt"/>
                <a:ea typeface="+mj-ea"/>
                <a:cs typeface="+mj-cs"/>
              </a:rPr>
              <a:t>2</a:t>
            </a:r>
            <a:r>
              <a:rPr lang="zh-CN" altLang="en-US" dirty="0">
                <a:solidFill>
                  <a:srgbClr val="FFC000"/>
                </a:solidFill>
                <a:latin typeface="+mj-lt"/>
                <a:ea typeface="+mj-ea"/>
                <a:cs typeface="+mj-cs"/>
              </a:rPr>
              <a:t>）：嵌入式微处理器</a:t>
            </a:r>
            <a:r>
              <a:rPr lang="en-US" altLang="zh-CN" dirty="0">
                <a:solidFill>
                  <a:srgbClr val="FFC000"/>
                </a:solidFill>
                <a:latin typeface="+mj-lt"/>
                <a:ea typeface="+mj-ea"/>
                <a:cs typeface="+mj-cs"/>
              </a:rPr>
              <a:t>MPU</a:t>
            </a:r>
            <a:endParaRPr lang="zh-CN" altLang="en-US" dirty="0">
              <a:solidFill>
                <a:srgbClr val="FFC000"/>
              </a:solidFill>
              <a:latin typeface="+mj-lt"/>
              <a:ea typeface="+mj-ea"/>
              <a:cs typeface="+mj-cs"/>
            </a:endParaRPr>
          </a:p>
        </p:txBody>
      </p:sp>
      <p:sp>
        <p:nvSpPr>
          <p:cNvPr id="103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05A5C03A-73E7-46F1-A0D7-A0CA0E037160}"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18</a:t>
            </a:fld>
            <a:endParaRPr lang="en-US" altLang="zh-CN" sz="2400" b="0" dirty="0">
              <a:solidFill>
                <a:schemeClr val="tx1">
                  <a:tint val="75000"/>
                </a:schemeClr>
              </a:solidFill>
              <a:latin typeface="+mn-lt"/>
              <a:ea typeface="+mn-ea"/>
              <a:cs typeface="+mn-cs"/>
            </a:endParaRPr>
          </a:p>
        </p:txBody>
      </p:sp>
      <p:sp>
        <p:nvSpPr>
          <p:cNvPr id="21507" name="Rectangle 3"/>
          <p:cNvSpPr>
            <a:spLocks noGrp="1" noChangeArrowheads="1"/>
          </p:cNvSpPr>
          <p:nvPr>
            <p:ph type="body" idx="1"/>
          </p:nvPr>
        </p:nvSpPr>
        <p:spPr>
          <a:xfrm>
            <a:off x="547747" y="1597819"/>
            <a:ext cx="8077200" cy="4602162"/>
          </a:xfrm>
        </p:spPr>
        <p:txBody>
          <a:bodyPr/>
          <a:lstStyle/>
          <a:p>
            <a:pPr eaLnBrk="1" hangingPunct="1"/>
            <a:r>
              <a:rPr lang="zh-CN" altLang="en-US" sz="2400" dirty="0"/>
              <a:t>嵌入式微处理器</a:t>
            </a:r>
          </a:p>
          <a:p>
            <a:pPr lvl="1" eaLnBrk="1" hangingPunct="1"/>
            <a:r>
              <a:rPr lang="zh-CN" altLang="en-US" sz="2000" dirty="0"/>
              <a:t>发展基础是通用</a:t>
            </a:r>
            <a:r>
              <a:rPr lang="en-US" altLang="zh-CN" sz="2000" dirty="0"/>
              <a:t>CPU</a:t>
            </a:r>
            <a:r>
              <a:rPr lang="zh-CN" altLang="en-US" sz="2000" dirty="0"/>
              <a:t>，只保留与应用相关的功能，减小了体积和功耗；</a:t>
            </a:r>
          </a:p>
          <a:p>
            <a:pPr lvl="1" eaLnBrk="1" hangingPunct="1"/>
            <a:r>
              <a:rPr lang="zh-CN" altLang="en-US" sz="2000" dirty="0"/>
              <a:t>功能较为强大，不为任何特定的目标而设计：如</a:t>
            </a:r>
            <a:r>
              <a:rPr lang="en-US" altLang="zh-CN" sz="2000" dirty="0"/>
              <a:t>80x86</a:t>
            </a:r>
            <a:r>
              <a:rPr lang="zh-CN" altLang="en-US" sz="2000" dirty="0"/>
              <a:t>、</a:t>
            </a:r>
            <a:r>
              <a:rPr lang="en-US" altLang="zh-CN" sz="2000" dirty="0"/>
              <a:t>Moto</a:t>
            </a:r>
            <a:r>
              <a:rPr lang="zh-CN" altLang="en-US" sz="2000" dirty="0"/>
              <a:t>的</a:t>
            </a:r>
            <a:r>
              <a:rPr lang="en-US" altLang="zh-CN" sz="2000" dirty="0"/>
              <a:t>68K</a:t>
            </a:r>
            <a:r>
              <a:rPr lang="zh-CN" altLang="en-US" sz="2000" dirty="0"/>
              <a:t>、</a:t>
            </a:r>
            <a:r>
              <a:rPr lang="en-US" altLang="zh-CN" sz="2000" dirty="0"/>
              <a:t>PowerPC</a:t>
            </a:r>
            <a:r>
              <a:rPr lang="zh-CN" altLang="en-US" sz="2000" dirty="0"/>
              <a:t>等；</a:t>
            </a:r>
          </a:p>
          <a:p>
            <a:pPr lvl="1" eaLnBrk="1" hangingPunct="1"/>
            <a:r>
              <a:rPr lang="zh-CN" altLang="en-US" sz="2000" dirty="0"/>
              <a:t>在工作温度、可靠性、抗电磁干扰等方面有增强；</a:t>
            </a:r>
            <a:endParaRPr lang="en-US" altLang="zh-CN" sz="2000" dirty="0"/>
          </a:p>
          <a:p>
            <a:pPr lvl="1" eaLnBrk="1" hangingPunct="1"/>
            <a:endParaRPr lang="zh-CN" altLang="en-US" sz="2000" dirty="0"/>
          </a:p>
          <a:p>
            <a:pPr lvl="1" eaLnBrk="1" hangingPunct="1"/>
            <a:r>
              <a:rPr lang="zh-CN" altLang="en-US" sz="2000" dirty="0"/>
              <a:t>嵌入式微处理器与存储器、总线、外设安装在一个母板上，形成单板计算机；</a:t>
            </a:r>
          </a:p>
          <a:p>
            <a:pPr lvl="1" eaLnBrk="1" hangingPunct="1"/>
            <a:r>
              <a:rPr lang="zh-CN" altLang="en-US" sz="2000" dirty="0"/>
              <a:t>嵌入式计算机与工控计算机相比，体积小、重量轻、成本低、可靠性高。</a:t>
            </a:r>
          </a:p>
        </p:txBody>
      </p:sp>
    </p:spTree>
    <p:extLst>
      <p:ext uri="{BB962C8B-B14F-4D97-AF65-F5344CB8AC3E}">
        <p14:creationId xmlns:p14="http://schemas.microsoft.com/office/powerpoint/2010/main" val="4214305199"/>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p:cTn id="7" dur="500" fill="hold"/>
                                        <p:tgtEl>
                                          <p:spTgt spid="2150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1507">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150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150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1507">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D5BBD4E2-B461-4BC7-8C98-B3199E8D2059}"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19</a:t>
            </a:fld>
            <a:endParaRPr lang="en-US" altLang="zh-CN" sz="2400" b="0" dirty="0">
              <a:solidFill>
                <a:schemeClr val="tx1">
                  <a:tint val="75000"/>
                </a:schemeClr>
              </a:solidFill>
              <a:latin typeface="+mn-lt"/>
              <a:ea typeface="+mn-ea"/>
              <a:cs typeface="+mn-cs"/>
            </a:endParaRPr>
          </a:p>
        </p:txBody>
      </p:sp>
      <p:sp>
        <p:nvSpPr>
          <p:cNvPr id="84994" name="Rectangle 2"/>
          <p:cNvSpPr>
            <a:spLocks noGrp="1" noChangeArrowheads="1"/>
          </p:cNvSpPr>
          <p:nvPr>
            <p:ph type="title"/>
          </p:nvPr>
        </p:nvSpPr>
        <p:spPr/>
        <p:txBody>
          <a:bodyPr/>
          <a:lstStyle/>
          <a:p>
            <a:pPr eaLnBrk="1" hangingPunct="1">
              <a:defRPr/>
            </a:pPr>
            <a:endParaRPr lang="zh-CN" altLang="zh-CN" dirty="0"/>
          </a:p>
        </p:txBody>
      </p:sp>
      <p:sp>
        <p:nvSpPr>
          <p:cNvPr id="84995" name="Rectangle 3"/>
          <p:cNvSpPr>
            <a:spLocks noGrp="1" noChangeArrowheads="1"/>
          </p:cNvSpPr>
          <p:nvPr>
            <p:ph type="body" idx="1"/>
          </p:nvPr>
        </p:nvSpPr>
        <p:spPr>
          <a:xfrm>
            <a:off x="609600" y="1295400"/>
            <a:ext cx="8077200" cy="5029200"/>
          </a:xfrm>
        </p:spPr>
        <p:txBody>
          <a:bodyPr/>
          <a:lstStyle/>
          <a:p>
            <a:pPr eaLnBrk="1" hangingPunct="1">
              <a:lnSpc>
                <a:spcPct val="90000"/>
              </a:lnSpc>
              <a:buSzTx/>
            </a:pPr>
            <a:r>
              <a:rPr lang="zh-CN" altLang="en-US" sz="2600" dirty="0"/>
              <a:t>较嵌入式微控制器处理能力强，一般为</a:t>
            </a:r>
            <a:r>
              <a:rPr lang="en-US" altLang="zh-CN" sz="2600" dirty="0"/>
              <a:t>16</a:t>
            </a:r>
            <a:r>
              <a:rPr lang="zh-CN" altLang="en-US" sz="2600" dirty="0"/>
              <a:t>、</a:t>
            </a:r>
            <a:r>
              <a:rPr lang="en-US" altLang="zh-CN" sz="2600" dirty="0"/>
              <a:t>32</a:t>
            </a:r>
            <a:r>
              <a:rPr lang="zh-CN" altLang="en-US" sz="2600" dirty="0"/>
              <a:t>乃至</a:t>
            </a:r>
            <a:r>
              <a:rPr lang="en-US" altLang="zh-CN" sz="2600" dirty="0"/>
              <a:t>64</a:t>
            </a:r>
            <a:r>
              <a:rPr lang="zh-CN" altLang="en-US" sz="2600" dirty="0"/>
              <a:t>位；</a:t>
            </a:r>
            <a:endParaRPr lang="en-US" altLang="zh-CN" sz="2600" dirty="0"/>
          </a:p>
          <a:p>
            <a:pPr eaLnBrk="1" hangingPunct="1">
              <a:lnSpc>
                <a:spcPct val="90000"/>
              </a:lnSpc>
              <a:buSzTx/>
            </a:pPr>
            <a:r>
              <a:rPr lang="zh-CN" altLang="en-US" sz="2600" dirty="0"/>
              <a:t>多核处理器，单个处理器中包括多个处理阵元；</a:t>
            </a:r>
            <a:endParaRPr lang="en-US" altLang="zh-CN" sz="2600" dirty="0"/>
          </a:p>
          <a:p>
            <a:pPr eaLnBrk="1" hangingPunct="1">
              <a:lnSpc>
                <a:spcPct val="90000"/>
              </a:lnSpc>
              <a:buSzTx/>
            </a:pPr>
            <a:endParaRPr lang="en-US" altLang="zh-CN" sz="2600" dirty="0">
              <a:solidFill>
                <a:schemeClr val="tx1"/>
              </a:solidFill>
            </a:endParaRPr>
          </a:p>
          <a:p>
            <a:pPr eaLnBrk="1" hangingPunct="1">
              <a:lnSpc>
                <a:spcPct val="90000"/>
              </a:lnSpc>
              <a:buSzTx/>
            </a:pPr>
            <a:r>
              <a:rPr lang="zh-CN" altLang="en-US" sz="2600" dirty="0">
                <a:solidFill>
                  <a:srgbClr val="FFC000"/>
                </a:solidFill>
              </a:rPr>
              <a:t>特点</a:t>
            </a:r>
          </a:p>
          <a:p>
            <a:pPr lvl="1" eaLnBrk="1" hangingPunct="1">
              <a:lnSpc>
                <a:spcPct val="90000"/>
              </a:lnSpc>
              <a:buSzTx/>
            </a:pPr>
            <a:r>
              <a:rPr lang="zh-CN" altLang="zh-CN" sz="2200" dirty="0"/>
              <a:t>指令丰富、位处理指令较少、处理速度快、可扩展性好、支持内存保护机制、寻址能力强、支持实时多任务、良好的中断处理能力、可靠性高、功耗较低、通用性强、适合中高端应用等</a:t>
            </a:r>
            <a:r>
              <a:rPr lang="zh-CN" altLang="en-US" sz="2200" dirty="0"/>
              <a:t>；</a:t>
            </a:r>
            <a:endParaRPr lang="en-US" altLang="zh-CN" sz="2200" dirty="0"/>
          </a:p>
          <a:p>
            <a:pPr lvl="1" eaLnBrk="1" hangingPunct="1">
              <a:lnSpc>
                <a:spcPct val="90000"/>
              </a:lnSpc>
              <a:buSzTx/>
            </a:pPr>
            <a:r>
              <a:rPr lang="zh-CN" altLang="en-US" sz="2200" dirty="0"/>
              <a:t>需要做较多的外部</a:t>
            </a:r>
            <a:r>
              <a:rPr lang="en-US" altLang="zh-CN" sz="2200" dirty="0"/>
              <a:t>I/O</a:t>
            </a:r>
            <a:r>
              <a:rPr lang="zh-CN" altLang="en-US" sz="2200" dirty="0"/>
              <a:t>扩展；</a:t>
            </a:r>
            <a:endParaRPr lang="en-US" altLang="zh-CN" sz="2200" dirty="0"/>
          </a:p>
          <a:p>
            <a:pPr lvl="1" eaLnBrk="1" hangingPunct="1">
              <a:lnSpc>
                <a:spcPct val="90000"/>
              </a:lnSpc>
              <a:buSzTx/>
            </a:pPr>
            <a:r>
              <a:rPr lang="zh-CN" altLang="en-US" sz="2200" dirty="0"/>
              <a:t>扩展外部协处理单元，处理器任务较为单一，性能好。</a:t>
            </a:r>
          </a:p>
        </p:txBody>
      </p:sp>
    </p:spTree>
    <p:extLst>
      <p:ext uri="{BB962C8B-B14F-4D97-AF65-F5344CB8AC3E}">
        <p14:creationId xmlns:p14="http://schemas.microsoft.com/office/powerpoint/2010/main" val="4204036560"/>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fade">
                                      <p:cBhvr>
                                        <p:cTn id="7" dur="1000"/>
                                        <p:tgtEl>
                                          <p:spTgt spid="8499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4995">
                                            <p:txEl>
                                              <p:pRg st="1" end="1"/>
                                            </p:txEl>
                                          </p:spTgt>
                                        </p:tgtEl>
                                        <p:attrNameLst>
                                          <p:attrName>style.visibility</p:attrName>
                                        </p:attrNameLst>
                                      </p:cBhvr>
                                      <p:to>
                                        <p:strVal val="visible"/>
                                      </p:to>
                                    </p:set>
                                    <p:animEffect transition="in" filter="fade">
                                      <p:cBhvr>
                                        <p:cTn id="10" dur="1000"/>
                                        <p:tgtEl>
                                          <p:spTgt spid="8499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499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49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32335" y="1733909"/>
            <a:ext cx="8110649" cy="4552597"/>
          </a:xfrm>
        </p:spPr>
        <p:txBody>
          <a:bodyPr>
            <a:normAutofit/>
          </a:bodyPr>
          <a:lstStyle/>
          <a:p>
            <a:pPr marL="0" indent="0">
              <a:buNone/>
            </a:pPr>
            <a:r>
              <a:rPr lang="en-US" altLang="zh-CN" sz="2400" dirty="0"/>
              <a:t>3.1 </a:t>
            </a:r>
            <a:r>
              <a:rPr lang="zh-CN" altLang="zh-CN" sz="2400" dirty="0"/>
              <a:t>处理器模型与逻辑体系</a:t>
            </a:r>
            <a:r>
              <a:rPr lang="zh-CN" altLang="en-US" sz="2400" dirty="0"/>
              <a:t>（回顾</a:t>
            </a:r>
            <a:r>
              <a:rPr lang="en-US" altLang="zh-CN" sz="2400" dirty="0"/>
              <a:t>+</a:t>
            </a:r>
            <a:r>
              <a:rPr lang="zh-CN" altLang="en-US" sz="2400" dirty="0"/>
              <a:t>导入）</a:t>
            </a:r>
            <a:endParaRPr lang="en-US" altLang="zh-CN" sz="2400" dirty="0"/>
          </a:p>
          <a:p>
            <a:pPr marL="0" indent="0">
              <a:buNone/>
            </a:pPr>
            <a:r>
              <a:rPr lang="en-US" altLang="zh-CN" sz="2400" dirty="0"/>
              <a:t>3.2 </a:t>
            </a:r>
            <a:r>
              <a:rPr lang="zh-CN" altLang="zh-CN" sz="2400" dirty="0"/>
              <a:t>嵌入式处理器类型及特点</a:t>
            </a:r>
            <a:r>
              <a:rPr lang="zh-CN" altLang="en-US" sz="2400" dirty="0"/>
              <a:t>（重点）</a:t>
            </a:r>
            <a:endParaRPr lang="en-US" altLang="zh-CN" sz="2400" dirty="0"/>
          </a:p>
          <a:p>
            <a:pPr marL="0" indent="0">
              <a:buNone/>
            </a:pPr>
            <a:r>
              <a:rPr lang="en-US" altLang="zh-CN" sz="2400" dirty="0">
                <a:solidFill>
                  <a:srgbClr val="00B050"/>
                </a:solidFill>
              </a:rPr>
              <a:t>3.3 </a:t>
            </a:r>
            <a:r>
              <a:rPr lang="zh-CN" altLang="zh-CN" sz="2400" dirty="0">
                <a:solidFill>
                  <a:srgbClr val="00B050"/>
                </a:solidFill>
              </a:rPr>
              <a:t>典型嵌入式处理器体系</a:t>
            </a:r>
            <a:r>
              <a:rPr lang="zh-CN" altLang="en-US" sz="2400" dirty="0">
                <a:solidFill>
                  <a:srgbClr val="00B050"/>
                </a:solidFill>
              </a:rPr>
              <a:t>（自学）</a:t>
            </a:r>
            <a:endParaRPr lang="en-US" altLang="zh-CN" sz="2400" dirty="0">
              <a:solidFill>
                <a:srgbClr val="00B050"/>
              </a:solidFill>
            </a:endParaRPr>
          </a:p>
          <a:p>
            <a:pPr marL="0" indent="0">
              <a:buNone/>
            </a:pPr>
            <a:r>
              <a:rPr lang="en-US" altLang="zh-CN" sz="2400" dirty="0">
                <a:solidFill>
                  <a:srgbClr val="00B050"/>
                </a:solidFill>
              </a:rPr>
              <a:t>3.4 </a:t>
            </a:r>
            <a:r>
              <a:rPr lang="zh-CN" altLang="zh-CN" sz="2400" dirty="0">
                <a:solidFill>
                  <a:srgbClr val="00B050"/>
                </a:solidFill>
              </a:rPr>
              <a:t>性能评价指标</a:t>
            </a:r>
            <a:r>
              <a:rPr lang="zh-CN" altLang="en-US" sz="2400" dirty="0">
                <a:solidFill>
                  <a:srgbClr val="00B050"/>
                </a:solidFill>
              </a:rPr>
              <a:t>（自学）</a:t>
            </a:r>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2</a:t>
            </a:fld>
            <a:endParaRPr lang="zh-CN" altLang="en-US" dirty="0"/>
          </a:p>
        </p:txBody>
      </p:sp>
    </p:spTree>
    <p:extLst>
      <p:ext uri="{BB962C8B-B14F-4D97-AF65-F5344CB8AC3E}">
        <p14:creationId xmlns:p14="http://schemas.microsoft.com/office/powerpoint/2010/main" val="3128493424"/>
      </p:ext>
    </p:extLst>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A5FCA734-502F-454B-859C-22ED6F8DD458}"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20</a:t>
            </a:fld>
            <a:endParaRPr lang="en-US" altLang="zh-CN" sz="2400" b="0" dirty="0">
              <a:solidFill>
                <a:schemeClr val="tx1">
                  <a:tint val="75000"/>
                </a:schemeClr>
              </a:solidFill>
              <a:latin typeface="+mn-lt"/>
              <a:ea typeface="+mn-ea"/>
              <a:cs typeface="+mn-cs"/>
            </a:endParaRPr>
          </a:p>
        </p:txBody>
      </p:sp>
      <p:sp>
        <p:nvSpPr>
          <p:cNvPr id="115716" name="Rectangle 3"/>
          <p:cNvSpPr>
            <a:spLocks noGrp="1" noChangeArrowheads="1"/>
          </p:cNvSpPr>
          <p:nvPr>
            <p:ph type="body" idx="1"/>
          </p:nvPr>
        </p:nvSpPr>
        <p:spPr>
          <a:xfrm>
            <a:off x="533400" y="685800"/>
            <a:ext cx="8077200" cy="5943600"/>
          </a:xfrm>
        </p:spPr>
        <p:txBody>
          <a:bodyPr/>
          <a:lstStyle/>
          <a:p>
            <a:pPr eaLnBrk="1" hangingPunct="1">
              <a:lnSpc>
                <a:spcPct val="100000"/>
              </a:lnSpc>
              <a:buSzTx/>
            </a:pPr>
            <a:r>
              <a:rPr lang="zh-CN" altLang="en-US" sz="2400" dirty="0"/>
              <a:t>嵌入式处理器 </a:t>
            </a:r>
            <a:r>
              <a:rPr lang="en-US" altLang="zh-CN" sz="2400" dirty="0"/>
              <a:t>VS </a:t>
            </a:r>
            <a:r>
              <a:rPr lang="zh-CN" altLang="en-US" sz="2400" dirty="0"/>
              <a:t>通用处理器</a:t>
            </a:r>
          </a:p>
          <a:p>
            <a:pPr lvl="1" eaLnBrk="1" hangingPunct="1">
              <a:lnSpc>
                <a:spcPct val="100000"/>
              </a:lnSpc>
              <a:buSzTx/>
            </a:pPr>
            <a:r>
              <a:rPr lang="zh-CN" altLang="en-US" sz="2000" dirty="0">
                <a:solidFill>
                  <a:srgbClr val="FFC000"/>
                </a:solidFill>
              </a:rPr>
              <a:t>共同特征</a:t>
            </a:r>
          </a:p>
          <a:p>
            <a:pPr lvl="2" eaLnBrk="1" hangingPunct="1">
              <a:lnSpc>
                <a:spcPct val="100000"/>
              </a:lnSpc>
              <a:buSzTx/>
            </a:pPr>
            <a:r>
              <a:rPr lang="zh-CN" altLang="en-US" sz="1800" dirty="0"/>
              <a:t>对外接口包括各类总线、辅助电路接口；</a:t>
            </a:r>
          </a:p>
          <a:p>
            <a:pPr lvl="2" eaLnBrk="1" hangingPunct="1">
              <a:lnSpc>
                <a:spcPct val="100000"/>
              </a:lnSpc>
              <a:buSzTx/>
            </a:pPr>
            <a:r>
              <a:rPr lang="zh-CN" altLang="en-US" sz="1800" dirty="0"/>
              <a:t>指令系统</a:t>
            </a:r>
          </a:p>
          <a:p>
            <a:pPr lvl="1">
              <a:lnSpc>
                <a:spcPct val="100000"/>
              </a:lnSpc>
              <a:buSzTx/>
            </a:pPr>
            <a:r>
              <a:rPr lang="zh-CN" altLang="en-US" sz="2000" dirty="0">
                <a:solidFill>
                  <a:srgbClr val="FFC000"/>
                </a:solidFill>
              </a:rPr>
              <a:t>不同特征</a:t>
            </a:r>
          </a:p>
          <a:p>
            <a:pPr lvl="2" eaLnBrk="1" hangingPunct="1">
              <a:lnSpc>
                <a:spcPct val="100000"/>
              </a:lnSpc>
              <a:buSzTx/>
            </a:pPr>
            <a:r>
              <a:rPr lang="zh-CN" altLang="en-US" sz="1800" dirty="0"/>
              <a:t>指令数量及功能</a:t>
            </a:r>
          </a:p>
          <a:p>
            <a:pPr lvl="2" eaLnBrk="1" hangingPunct="1">
              <a:lnSpc>
                <a:spcPct val="100000"/>
              </a:lnSpc>
              <a:buSzTx/>
            </a:pPr>
            <a:r>
              <a:rPr lang="zh-CN" altLang="en-US" sz="1800" dirty="0"/>
              <a:t>指令形式，精简、复杂</a:t>
            </a:r>
          </a:p>
          <a:p>
            <a:pPr lvl="2" eaLnBrk="1" hangingPunct="1">
              <a:lnSpc>
                <a:spcPct val="100000"/>
              </a:lnSpc>
              <a:buSzTx/>
            </a:pPr>
            <a:r>
              <a:rPr lang="zh-CN" altLang="en-US" sz="1800" dirty="0"/>
              <a:t>结构设计   如流水结构</a:t>
            </a:r>
          </a:p>
          <a:p>
            <a:pPr lvl="2" eaLnBrk="1" hangingPunct="1">
              <a:lnSpc>
                <a:spcPct val="100000"/>
              </a:lnSpc>
              <a:buSzTx/>
            </a:pPr>
            <a:r>
              <a:rPr lang="zh-CN" altLang="en-US" sz="1800" dirty="0"/>
              <a:t>工艺和应用指标</a:t>
            </a:r>
          </a:p>
          <a:p>
            <a:pPr lvl="1" eaLnBrk="1" hangingPunct="1">
              <a:lnSpc>
                <a:spcPct val="100000"/>
              </a:lnSpc>
              <a:buSzTx/>
            </a:pPr>
            <a:r>
              <a:rPr lang="zh-CN" altLang="en-US" sz="2000" dirty="0"/>
              <a:t>嵌入式处理器的功能和内核与通用处理器具有相似性，同一系列嵌入式处理器和通用处理器的内核可能完全相同，</a:t>
            </a:r>
            <a:r>
              <a:rPr lang="zh-CN" altLang="en-US" sz="2000" dirty="0">
                <a:solidFill>
                  <a:srgbClr val="FFFF00"/>
                </a:solidFill>
              </a:rPr>
              <a:t>指令系统可能相同</a:t>
            </a:r>
            <a:r>
              <a:rPr lang="zh-CN" altLang="en-US" sz="2000" dirty="0"/>
              <a:t>；</a:t>
            </a:r>
          </a:p>
          <a:p>
            <a:pPr lvl="2" eaLnBrk="1" hangingPunct="1"/>
            <a:r>
              <a:rPr lang="zh-CN" altLang="en-US" sz="1600" dirty="0"/>
              <a:t>如</a:t>
            </a:r>
            <a:r>
              <a:rPr lang="en-US" altLang="zh-CN" sz="1600" dirty="0"/>
              <a:t>Intel 80x86</a:t>
            </a:r>
            <a:r>
              <a:rPr lang="zh-CN" altLang="en-US" sz="1600" dirty="0"/>
              <a:t>系列处理器：</a:t>
            </a:r>
            <a:r>
              <a:rPr lang="en-US" altLang="zh-CN" sz="1600" dirty="0"/>
              <a:t>8086</a:t>
            </a:r>
            <a:r>
              <a:rPr lang="zh-CN" altLang="en-US" sz="1600" dirty="0"/>
              <a:t>、</a:t>
            </a:r>
            <a:r>
              <a:rPr lang="en-US" altLang="zh-CN" sz="1600" dirty="0"/>
              <a:t>80286</a:t>
            </a:r>
            <a:r>
              <a:rPr lang="zh-CN" altLang="en-US" sz="1600" dirty="0"/>
              <a:t>、</a:t>
            </a:r>
            <a:r>
              <a:rPr lang="en-US" altLang="zh-CN" sz="1600" dirty="0"/>
              <a:t>80386</a:t>
            </a:r>
            <a:r>
              <a:rPr lang="zh-CN" altLang="en-US" sz="1600" dirty="0"/>
              <a:t>、</a:t>
            </a:r>
            <a:r>
              <a:rPr lang="en-US" altLang="zh-CN" sz="1600" dirty="0"/>
              <a:t>80486</a:t>
            </a:r>
            <a:r>
              <a:rPr lang="zh-CN" altLang="en-US" sz="1600" dirty="0"/>
              <a:t>、奔腾等为通用处理器，</a:t>
            </a:r>
            <a:r>
              <a:rPr lang="en-US" altLang="zh-CN" sz="1600" dirty="0"/>
              <a:t>80186</a:t>
            </a:r>
            <a:r>
              <a:rPr lang="zh-CN" altLang="en-US" sz="1600" dirty="0"/>
              <a:t>为嵌入式处理器；</a:t>
            </a:r>
          </a:p>
          <a:p>
            <a:pPr lvl="2" eaLnBrk="1" hangingPunct="1"/>
            <a:r>
              <a:rPr lang="en-US" altLang="zh-CN" sz="1600" dirty="0"/>
              <a:t>80386SX</a:t>
            </a:r>
            <a:r>
              <a:rPr lang="zh-CN" altLang="en-US" sz="1600" dirty="0"/>
              <a:t>、</a:t>
            </a:r>
            <a:r>
              <a:rPr lang="en-US" altLang="zh-CN" sz="1600" dirty="0"/>
              <a:t>80386DX</a:t>
            </a:r>
            <a:r>
              <a:rPr lang="zh-CN" altLang="en-US" sz="1600" dirty="0"/>
              <a:t>为通用处理器，</a:t>
            </a:r>
            <a:r>
              <a:rPr lang="en-US" altLang="zh-CN" sz="1600" dirty="0"/>
              <a:t>80386EX</a:t>
            </a:r>
            <a:r>
              <a:rPr lang="zh-CN" altLang="en-US" sz="1600" dirty="0"/>
              <a:t>为嵌入式处理器；</a:t>
            </a:r>
          </a:p>
          <a:p>
            <a:pPr lvl="1" eaLnBrk="1" hangingPunct="1">
              <a:lnSpc>
                <a:spcPct val="100000"/>
              </a:lnSpc>
              <a:buSzTx/>
            </a:pPr>
            <a:r>
              <a:rPr lang="zh-CN" altLang="en-US" sz="2000" dirty="0">
                <a:solidFill>
                  <a:srgbClr val="FFC000"/>
                </a:solidFill>
              </a:rPr>
              <a:t>差异：</a:t>
            </a:r>
            <a:r>
              <a:rPr lang="zh-CN" altLang="en-US" sz="2000" dirty="0"/>
              <a:t>嵌入式处理器可能采用不同的架构，且集成大量的</a:t>
            </a:r>
            <a:r>
              <a:rPr lang="en-US" altLang="zh-CN" sz="2000" dirty="0"/>
              <a:t>I/O</a:t>
            </a:r>
            <a:r>
              <a:rPr lang="zh-CN" altLang="en-US" sz="2000" dirty="0"/>
              <a:t>模块和存储器，构建嵌入式系统时不再需要外接这些模块，功耗较低。</a:t>
            </a:r>
            <a:endParaRPr kumimoji="0" lang="en-US" altLang="zh-CN" sz="2000" dirty="0">
              <a:solidFill>
                <a:schemeClr val="tx2"/>
              </a:solidFill>
            </a:endParaRPr>
          </a:p>
          <a:p>
            <a:pPr lvl="1" eaLnBrk="1" hangingPunct="1">
              <a:lnSpc>
                <a:spcPct val="100000"/>
              </a:lnSpc>
              <a:buSzTx/>
            </a:pPr>
            <a:endParaRPr kumimoji="0" lang="zh-CN" altLang="en-US" sz="2000" dirty="0">
              <a:solidFill>
                <a:schemeClr val="tx2"/>
              </a:solidFill>
            </a:endParaRPr>
          </a:p>
        </p:txBody>
      </p:sp>
    </p:spTree>
    <p:extLst>
      <p:ext uri="{BB962C8B-B14F-4D97-AF65-F5344CB8AC3E}">
        <p14:creationId xmlns:p14="http://schemas.microsoft.com/office/powerpoint/2010/main" val="727314653"/>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716">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716">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716">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71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0A50A407-F3E2-4900-942A-FF89BBDD6175}"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21</a:t>
            </a:fld>
            <a:endParaRPr lang="en-US" altLang="zh-CN" sz="2400" b="0" dirty="0">
              <a:solidFill>
                <a:schemeClr val="tx1">
                  <a:tint val="75000"/>
                </a:schemeClr>
              </a:solidFill>
              <a:latin typeface="+mn-lt"/>
              <a:ea typeface="+mn-ea"/>
              <a:cs typeface="+mn-cs"/>
            </a:endParaRPr>
          </a:p>
        </p:txBody>
      </p:sp>
      <p:sp>
        <p:nvSpPr>
          <p:cNvPr id="86018" name="Rectangle 2"/>
          <p:cNvSpPr>
            <a:spLocks noGrp="1" noChangeArrowheads="1"/>
          </p:cNvSpPr>
          <p:nvPr>
            <p:ph type="title"/>
          </p:nvPr>
        </p:nvSpPr>
        <p:spPr>
          <a:xfrm>
            <a:off x="609600" y="457200"/>
            <a:ext cx="8229600" cy="685800"/>
          </a:xfrm>
        </p:spPr>
        <p:txBody>
          <a:bodyPr/>
          <a:lstStyle/>
          <a:p>
            <a:pPr>
              <a:defRPr/>
            </a:pPr>
            <a:r>
              <a:rPr lang="zh-CN" altLang="en-US" b="1" dirty="0"/>
              <a:t>嵌入式处理器（</a:t>
            </a:r>
            <a:r>
              <a:rPr lang="en-US" altLang="zh-CN" b="1" dirty="0"/>
              <a:t>3</a:t>
            </a:r>
            <a:r>
              <a:rPr lang="zh-CN" altLang="en-US" b="1" dirty="0"/>
              <a:t>）：</a:t>
            </a:r>
            <a:r>
              <a:rPr lang="en-US" altLang="zh-CN" b="1" dirty="0"/>
              <a:t>DSP</a:t>
            </a:r>
            <a:endParaRPr lang="zh-CN" altLang="zh-CN" b="1" dirty="0"/>
          </a:p>
        </p:txBody>
      </p:sp>
      <p:sp>
        <p:nvSpPr>
          <p:cNvPr id="86019" name="Rectangle 3"/>
          <p:cNvSpPr>
            <a:spLocks noGrp="1" noChangeArrowheads="1"/>
          </p:cNvSpPr>
          <p:nvPr>
            <p:ph type="body" idx="1"/>
          </p:nvPr>
        </p:nvSpPr>
        <p:spPr>
          <a:xfrm>
            <a:off x="609600" y="1066800"/>
            <a:ext cx="8077200" cy="4702175"/>
          </a:xfrm>
        </p:spPr>
        <p:txBody>
          <a:bodyPr/>
          <a:lstStyle/>
          <a:p>
            <a:pPr eaLnBrk="1" hangingPunct="1">
              <a:lnSpc>
                <a:spcPct val="100000"/>
              </a:lnSpc>
              <a:buSzTx/>
            </a:pPr>
            <a:r>
              <a:rPr lang="en-US" altLang="zh-CN"/>
              <a:t>DSP</a:t>
            </a:r>
          </a:p>
          <a:p>
            <a:pPr lvl="1" eaLnBrk="1" hangingPunct="1">
              <a:lnSpc>
                <a:spcPct val="100000"/>
              </a:lnSpc>
              <a:buSzTx/>
            </a:pPr>
            <a:r>
              <a:rPr lang="zh-CN" altLang="en-US"/>
              <a:t>为数字信号处理等计算密集的数学算法设计；</a:t>
            </a:r>
          </a:p>
          <a:p>
            <a:pPr lvl="1" eaLnBrk="1" hangingPunct="1"/>
            <a:r>
              <a:rPr lang="zh-CN" altLang="en-US"/>
              <a:t>针对快速离散信号处理所需高性能计算，对系统结构和指令进行了特殊设计，编译效率、执行效率都较高；</a:t>
            </a:r>
          </a:p>
          <a:p>
            <a:pPr lvl="1" eaLnBrk="1" hangingPunct="1">
              <a:lnSpc>
                <a:spcPct val="100000"/>
              </a:lnSpc>
              <a:buSzTx/>
            </a:pPr>
            <a:r>
              <a:rPr lang="zh-CN" altLang="en-US"/>
              <a:t>从在通用</a:t>
            </a:r>
            <a:r>
              <a:rPr lang="en-US" altLang="zh-CN"/>
              <a:t>MCU</a:t>
            </a:r>
            <a:r>
              <a:rPr lang="zh-CN" altLang="en-US"/>
              <a:t>中以普通指令实现</a:t>
            </a:r>
            <a:r>
              <a:rPr lang="en-US" altLang="zh-CN"/>
              <a:t>DSP</a:t>
            </a:r>
            <a:r>
              <a:rPr lang="zh-CN" altLang="en-US"/>
              <a:t>功能，过渡到专用嵌入式</a:t>
            </a:r>
            <a:r>
              <a:rPr lang="en-US" altLang="zh-CN"/>
              <a:t>DSP</a:t>
            </a:r>
            <a:r>
              <a:rPr lang="zh-CN" altLang="en-US"/>
              <a:t>处理器；</a:t>
            </a:r>
          </a:p>
          <a:p>
            <a:pPr lvl="1" eaLnBrk="1" hangingPunct="1">
              <a:lnSpc>
                <a:spcPct val="100000"/>
              </a:lnSpc>
              <a:buSzTx/>
            </a:pPr>
            <a:r>
              <a:rPr lang="zh-CN" altLang="en-US">
                <a:solidFill>
                  <a:srgbClr val="FF3300"/>
                </a:solidFill>
              </a:rPr>
              <a:t>两个基本运算功能</a:t>
            </a:r>
          </a:p>
          <a:p>
            <a:pPr lvl="2" eaLnBrk="1" hangingPunct="1">
              <a:lnSpc>
                <a:spcPct val="100000"/>
              </a:lnSpc>
              <a:buSzTx/>
            </a:pPr>
            <a:r>
              <a:rPr lang="zh-CN" altLang="en-US"/>
              <a:t>滤波    	去掉不需要频率的信号</a:t>
            </a:r>
          </a:p>
          <a:p>
            <a:pPr lvl="2" eaLnBrk="1" hangingPunct="1">
              <a:lnSpc>
                <a:spcPct val="100000"/>
              </a:lnSpc>
              <a:buSzTx/>
            </a:pPr>
            <a:r>
              <a:rPr lang="zh-CN" altLang="en-US"/>
              <a:t>域变换  	使用傅里叶变换将信号转换到频域，并且在频域中分析信号的频谱。 </a:t>
            </a:r>
          </a:p>
          <a:p>
            <a:pPr lvl="1" eaLnBrk="1" hangingPunct="1">
              <a:lnSpc>
                <a:spcPct val="100000"/>
              </a:lnSpc>
              <a:buSzTx/>
            </a:pPr>
            <a:r>
              <a:rPr lang="zh-CN" altLang="en-US"/>
              <a:t>应用：语音、视频编码；蜂窝电话、电信基础设施、高速调制解调器等。数字医疗设备的信号处理；</a:t>
            </a:r>
          </a:p>
        </p:txBody>
      </p:sp>
    </p:spTree>
    <p:extLst>
      <p:ext uri="{BB962C8B-B14F-4D97-AF65-F5344CB8AC3E}">
        <p14:creationId xmlns:p14="http://schemas.microsoft.com/office/powerpoint/2010/main" val="3614880610"/>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0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019">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60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39289690-F4F7-43FD-9A1F-FD3BC6165F5C}"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22</a:t>
            </a:fld>
            <a:endParaRPr lang="en-US" altLang="zh-CN" sz="2400" b="0" dirty="0">
              <a:solidFill>
                <a:schemeClr val="tx1">
                  <a:tint val="75000"/>
                </a:schemeClr>
              </a:solidFill>
              <a:latin typeface="+mn-lt"/>
              <a:ea typeface="+mn-ea"/>
              <a:cs typeface="+mn-cs"/>
            </a:endParaRPr>
          </a:p>
        </p:txBody>
      </p:sp>
      <p:sp>
        <p:nvSpPr>
          <p:cNvPr id="87042" name="Rectangle 2"/>
          <p:cNvSpPr>
            <a:spLocks noGrp="1" noChangeArrowheads="1"/>
          </p:cNvSpPr>
          <p:nvPr>
            <p:ph type="title"/>
          </p:nvPr>
        </p:nvSpPr>
        <p:spPr/>
        <p:txBody>
          <a:bodyPr/>
          <a:lstStyle/>
          <a:p>
            <a:pPr eaLnBrk="1" hangingPunct="1">
              <a:defRPr/>
            </a:pPr>
            <a:endParaRPr lang="zh-CN" altLang="zh-CN"/>
          </a:p>
        </p:txBody>
      </p:sp>
      <p:sp>
        <p:nvSpPr>
          <p:cNvPr id="126980" name="Rectangle 3"/>
          <p:cNvSpPr>
            <a:spLocks noGrp="1" noChangeArrowheads="1"/>
          </p:cNvSpPr>
          <p:nvPr>
            <p:ph type="body" idx="1"/>
          </p:nvPr>
        </p:nvSpPr>
        <p:spPr>
          <a:xfrm>
            <a:off x="609600" y="1143000"/>
            <a:ext cx="8077200" cy="5486400"/>
          </a:xfrm>
        </p:spPr>
        <p:txBody>
          <a:bodyPr/>
          <a:lstStyle/>
          <a:p>
            <a:pPr eaLnBrk="1" hangingPunct="1"/>
            <a:r>
              <a:rPr lang="en-US" altLang="zh-CN" sz="2200" dirty="0"/>
              <a:t>DSP</a:t>
            </a:r>
            <a:r>
              <a:rPr lang="zh-CN" altLang="en-US" sz="2200" dirty="0"/>
              <a:t>有秘笈：</a:t>
            </a:r>
            <a:r>
              <a:rPr lang="zh-CN" altLang="zh-CN" sz="2200" dirty="0"/>
              <a:t>采用诸多优化的软硬件设计，以提高数字信号处理能力</a:t>
            </a:r>
            <a:r>
              <a:rPr lang="zh-CN" altLang="en-US" sz="2200" dirty="0"/>
              <a:t>。</a:t>
            </a:r>
            <a:endParaRPr lang="zh-CN" altLang="zh-CN" sz="2200" dirty="0"/>
          </a:p>
          <a:p>
            <a:pPr lvl="1"/>
            <a:r>
              <a:rPr lang="zh-CN" altLang="zh-CN" sz="2000" dirty="0"/>
              <a:t>计算核基于多级指令流水体系结构设计；</a:t>
            </a:r>
            <a:endParaRPr lang="en-US" altLang="zh-CN" sz="2000" dirty="0"/>
          </a:p>
          <a:p>
            <a:pPr lvl="1"/>
            <a:r>
              <a:rPr lang="zh-CN" altLang="zh-CN" sz="2000" dirty="0"/>
              <a:t>采用多硬件乘法器单元，可在一个时钟周期内并行完成多个乘加运算（</a:t>
            </a:r>
            <a:r>
              <a:rPr lang="en-US" altLang="zh-CN" sz="2000" dirty="0"/>
              <a:t>Multiply-Accumulate</a:t>
            </a:r>
            <a:r>
              <a:rPr lang="zh-CN" altLang="zh-CN" sz="2000" dirty="0"/>
              <a:t>，</a:t>
            </a:r>
            <a:r>
              <a:rPr lang="en-US" altLang="zh-CN" sz="2000" dirty="0"/>
              <a:t>MAC</a:t>
            </a:r>
            <a:r>
              <a:rPr lang="zh-CN" altLang="zh-CN" sz="2000" dirty="0"/>
              <a:t>）；提供硬件控制循环，降低循环操作的开销。</a:t>
            </a:r>
          </a:p>
          <a:p>
            <a:pPr lvl="1"/>
            <a:r>
              <a:rPr lang="zh-CN" altLang="zh-CN" sz="2000" dirty="0"/>
              <a:t>指令集中采用</a:t>
            </a:r>
            <a:r>
              <a:rPr lang="en-US" altLang="zh-CN" sz="2000" dirty="0"/>
              <a:t>SIMD</a:t>
            </a:r>
            <a:r>
              <a:rPr lang="zh-CN" altLang="zh-CN" sz="2000" dirty="0"/>
              <a:t>、</a:t>
            </a:r>
            <a:r>
              <a:rPr lang="en-US" altLang="zh-CN" sz="2000" dirty="0"/>
              <a:t>VLIW</a:t>
            </a:r>
            <a:r>
              <a:rPr lang="zh-CN" altLang="zh-CN" sz="2000" dirty="0"/>
              <a:t>来提升指令级的并行性；提供</a:t>
            </a:r>
            <a:r>
              <a:rPr lang="en-US" altLang="zh-CN" sz="2000" dirty="0"/>
              <a:t>MAC</a:t>
            </a:r>
            <a:r>
              <a:rPr lang="zh-CN" altLang="zh-CN" sz="2000" dirty="0"/>
              <a:t>操作指令以及模寻址相关的指令等；面向数据处理提供了饱和算子、定点算子及单周期操作指令</a:t>
            </a:r>
            <a:r>
              <a:rPr lang="zh-CN" altLang="en-US" sz="2000" dirty="0"/>
              <a:t>。</a:t>
            </a:r>
            <a:endParaRPr lang="zh-CN" altLang="zh-CN" sz="2000" dirty="0"/>
          </a:p>
          <a:p>
            <a:pPr lvl="1"/>
            <a:r>
              <a:rPr lang="zh-CN" altLang="zh-CN" sz="2000" dirty="0"/>
              <a:t>主要采用哈佛结构并支持多数据存储器，可以实现并行的多指令和多数据读取；可提供</a:t>
            </a:r>
            <a:r>
              <a:rPr lang="en-US" altLang="zh-CN" sz="2000" dirty="0"/>
              <a:t>DMA</a:t>
            </a:r>
            <a:r>
              <a:rPr lang="zh-CN" altLang="zh-CN" sz="2000" dirty="0"/>
              <a:t>接口实现快速存储器访问。</a:t>
            </a:r>
          </a:p>
          <a:p>
            <a:pPr lvl="1"/>
            <a:r>
              <a:rPr lang="zh-CN" altLang="zh-CN" sz="2000" dirty="0"/>
              <a:t>寻址机制上，计算核采用专门的数据地址产生器（</a:t>
            </a:r>
            <a:r>
              <a:rPr lang="en-US" altLang="zh-CN" sz="2000" dirty="0"/>
              <a:t>DAG</a:t>
            </a:r>
            <a:r>
              <a:rPr lang="zh-CN" altLang="zh-CN" sz="2000" dirty="0"/>
              <a:t>）；支持常见的寻址模式也提供了特定的优化寻址模式，如自动增量寻址、循环寻址以及用于傅里叶变换（</a:t>
            </a:r>
            <a:r>
              <a:rPr lang="en-US" altLang="zh-CN" sz="2000" dirty="0"/>
              <a:t>FFT</a:t>
            </a:r>
            <a:r>
              <a:rPr lang="zh-CN" altLang="zh-CN" sz="2000" dirty="0"/>
              <a:t>）的位翻转寻址，具有非常好的直接数据访问能力。</a:t>
            </a:r>
            <a:endParaRPr lang="zh-CN" altLang="zh-CN" sz="1400" dirty="0"/>
          </a:p>
        </p:txBody>
      </p:sp>
    </p:spTree>
    <p:extLst>
      <p:ext uri="{BB962C8B-B14F-4D97-AF65-F5344CB8AC3E}">
        <p14:creationId xmlns:p14="http://schemas.microsoft.com/office/powerpoint/2010/main" val="3020241244"/>
      </p:ext>
    </p:extLst>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B36B5C38-826A-451A-8770-221F97BB4060}"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23</a:t>
            </a:fld>
            <a:endParaRPr lang="en-US" altLang="zh-CN" sz="2400" b="0" dirty="0">
              <a:solidFill>
                <a:schemeClr val="tx1">
                  <a:tint val="75000"/>
                </a:schemeClr>
              </a:solidFill>
              <a:latin typeface="+mn-lt"/>
              <a:ea typeface="+mn-ea"/>
              <a:cs typeface="+mn-cs"/>
            </a:endParaRPr>
          </a:p>
        </p:txBody>
      </p:sp>
      <p:sp>
        <p:nvSpPr>
          <p:cNvPr id="88066" name="Rectangle 2"/>
          <p:cNvSpPr>
            <a:spLocks noGrp="1" noChangeArrowheads="1"/>
          </p:cNvSpPr>
          <p:nvPr>
            <p:ph type="title"/>
          </p:nvPr>
        </p:nvSpPr>
        <p:spPr/>
        <p:txBody>
          <a:bodyPr/>
          <a:lstStyle/>
          <a:p>
            <a:pPr eaLnBrk="1" hangingPunct="1">
              <a:defRPr/>
            </a:pPr>
            <a:endParaRPr lang="zh-CN" altLang="zh-CN"/>
          </a:p>
        </p:txBody>
      </p:sp>
      <p:sp>
        <p:nvSpPr>
          <p:cNvPr id="128004" name="Rectangle 3"/>
          <p:cNvSpPr>
            <a:spLocks noGrp="1" noChangeArrowheads="1"/>
          </p:cNvSpPr>
          <p:nvPr>
            <p:ph type="body" idx="1"/>
          </p:nvPr>
        </p:nvSpPr>
        <p:spPr/>
        <p:txBody>
          <a:bodyPr/>
          <a:lstStyle/>
          <a:p>
            <a:pPr eaLnBrk="1" hangingPunct="1"/>
            <a:r>
              <a:rPr lang="en-US" altLang="zh-CN" dirty="0"/>
              <a:t>DSP</a:t>
            </a:r>
            <a:r>
              <a:rPr lang="zh-CN" altLang="en-US" dirty="0"/>
              <a:t>分类</a:t>
            </a:r>
          </a:p>
          <a:p>
            <a:pPr lvl="1" eaLnBrk="1" hangingPunct="1">
              <a:lnSpc>
                <a:spcPct val="100000"/>
              </a:lnSpc>
            </a:pPr>
            <a:r>
              <a:rPr lang="zh-CN" altLang="en-US" dirty="0">
                <a:solidFill>
                  <a:srgbClr val="FFC000"/>
                </a:solidFill>
              </a:rPr>
              <a:t>定点</a:t>
            </a:r>
            <a:r>
              <a:rPr lang="en-US" altLang="zh-CN" dirty="0">
                <a:solidFill>
                  <a:srgbClr val="FFC000"/>
                </a:solidFill>
              </a:rPr>
              <a:t>DSP</a:t>
            </a:r>
            <a:r>
              <a:rPr lang="zh-CN" altLang="en-US" dirty="0">
                <a:solidFill>
                  <a:srgbClr val="FFC000"/>
                </a:solidFill>
              </a:rPr>
              <a:t>：</a:t>
            </a:r>
            <a:r>
              <a:rPr lang="zh-CN" altLang="en-US" dirty="0"/>
              <a:t>只能完成定点数的算术操作，通常</a:t>
            </a:r>
            <a:r>
              <a:rPr lang="en-US" altLang="zh-CN" dirty="0"/>
              <a:t>16</a:t>
            </a:r>
            <a:r>
              <a:rPr lang="zh-CN" altLang="en-US" dirty="0"/>
              <a:t>位的</a:t>
            </a:r>
            <a:r>
              <a:rPr lang="en-US" altLang="zh-CN" dirty="0"/>
              <a:t>DSP</a:t>
            </a:r>
            <a:r>
              <a:rPr lang="zh-CN" altLang="en-US" dirty="0"/>
              <a:t>用于定点计算。精度低、耗电低和成本低，通常适用于低端应用；</a:t>
            </a:r>
          </a:p>
          <a:p>
            <a:pPr lvl="1" eaLnBrk="1" hangingPunct="1">
              <a:lnSpc>
                <a:spcPct val="100000"/>
              </a:lnSpc>
            </a:pPr>
            <a:r>
              <a:rPr lang="zh-CN" altLang="en-US" dirty="0">
                <a:solidFill>
                  <a:srgbClr val="FFC000"/>
                </a:solidFill>
              </a:rPr>
              <a:t>浮点</a:t>
            </a:r>
            <a:r>
              <a:rPr lang="en-US" altLang="zh-CN" dirty="0">
                <a:solidFill>
                  <a:srgbClr val="FFC000"/>
                </a:solidFill>
              </a:rPr>
              <a:t>DSP</a:t>
            </a:r>
            <a:r>
              <a:rPr lang="zh-CN" altLang="en-US" dirty="0">
                <a:solidFill>
                  <a:srgbClr val="FFC000"/>
                </a:solidFill>
              </a:rPr>
              <a:t>：</a:t>
            </a:r>
            <a:r>
              <a:rPr lang="zh-CN" altLang="en-US" dirty="0"/>
              <a:t>可处理浮点数，</a:t>
            </a:r>
            <a:r>
              <a:rPr lang="en-US" altLang="zh-CN" dirty="0"/>
              <a:t>32</a:t>
            </a:r>
            <a:r>
              <a:rPr lang="zh-CN" altLang="en-US" dirty="0"/>
              <a:t>位的</a:t>
            </a:r>
            <a:r>
              <a:rPr lang="en-US" altLang="zh-CN" dirty="0"/>
              <a:t>DSP</a:t>
            </a:r>
            <a:r>
              <a:rPr lang="zh-CN" altLang="en-US" dirty="0"/>
              <a:t>通常用于浮点运算；价格昂贵，但计算能力很强，是高端应用的较佳选择，包括视频处理、图像识别系统等；</a:t>
            </a:r>
          </a:p>
        </p:txBody>
      </p:sp>
    </p:spTree>
    <p:extLst>
      <p:ext uri="{BB962C8B-B14F-4D97-AF65-F5344CB8AC3E}">
        <p14:creationId xmlns:p14="http://schemas.microsoft.com/office/powerpoint/2010/main" val="1785243958"/>
      </p:ext>
    </p:extLst>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72691AFF-DD3F-45C1-8D19-FA5BB89AA618}" type="slidenum">
              <a:rPr kumimoji="0" lang="en-US" altLang="zh-CN" sz="1400" b="0" smtClean="0">
                <a:solidFill>
                  <a:srgbClr val="FF99FF"/>
                </a:solidFill>
                <a:latin typeface="Arial" panose="020B0604020202020204" pitchFamily="34" charset="0"/>
              </a:rPr>
              <a:pPr algn="r">
                <a:lnSpc>
                  <a:spcPct val="100000"/>
                </a:lnSpc>
                <a:spcBef>
                  <a:spcPct val="0"/>
                </a:spcBef>
                <a:spcAft>
                  <a:spcPct val="0"/>
                </a:spcAft>
                <a:buClrTx/>
                <a:buSzTx/>
                <a:buFontTx/>
                <a:buNone/>
              </a:pPr>
              <a:t>24</a:t>
            </a:fld>
            <a:endParaRPr kumimoji="0" lang="en-US" altLang="zh-CN" sz="1400" b="0">
              <a:solidFill>
                <a:srgbClr val="FF99FF"/>
              </a:solidFill>
              <a:latin typeface="Arial" panose="020B0604020202020204" pitchFamily="34" charset="0"/>
            </a:endParaRPr>
          </a:p>
        </p:txBody>
      </p:sp>
      <p:sp>
        <p:nvSpPr>
          <p:cNvPr id="89090" name="Rectangle 2"/>
          <p:cNvSpPr>
            <a:spLocks noGrp="1" noChangeArrowheads="1"/>
          </p:cNvSpPr>
          <p:nvPr>
            <p:ph type="title"/>
          </p:nvPr>
        </p:nvSpPr>
        <p:spPr>
          <a:xfrm>
            <a:off x="609600" y="533400"/>
            <a:ext cx="8229600" cy="685800"/>
          </a:xfrm>
        </p:spPr>
        <p:txBody>
          <a:bodyPr/>
          <a:lstStyle/>
          <a:p>
            <a:pPr>
              <a:defRPr/>
            </a:pPr>
            <a:r>
              <a:rPr lang="zh-CN" altLang="en-US" b="1" dirty="0"/>
              <a:t>嵌入式处理器（</a:t>
            </a:r>
            <a:r>
              <a:rPr lang="en-US" altLang="zh-CN" b="1" dirty="0"/>
              <a:t>4</a:t>
            </a:r>
            <a:r>
              <a:rPr lang="zh-CN" altLang="en-US" b="1" dirty="0"/>
              <a:t>）：</a:t>
            </a:r>
            <a:r>
              <a:rPr lang="en-US" altLang="zh-CN" b="1" dirty="0"/>
              <a:t>CPLD</a:t>
            </a:r>
            <a:r>
              <a:rPr lang="zh-CN" altLang="en-US" b="1" dirty="0"/>
              <a:t>、</a:t>
            </a:r>
            <a:r>
              <a:rPr lang="en-US" altLang="zh-CN" b="1" dirty="0"/>
              <a:t>FPGA</a:t>
            </a:r>
            <a:endParaRPr lang="zh-CN" altLang="zh-CN" b="1" dirty="0"/>
          </a:p>
        </p:txBody>
      </p:sp>
      <p:sp>
        <p:nvSpPr>
          <p:cNvPr id="129028" name="Rectangle 3"/>
          <p:cNvSpPr>
            <a:spLocks noGrp="1" noChangeArrowheads="1"/>
          </p:cNvSpPr>
          <p:nvPr>
            <p:ph type="body" idx="1"/>
          </p:nvPr>
        </p:nvSpPr>
        <p:spPr/>
        <p:txBody>
          <a:bodyPr/>
          <a:lstStyle/>
          <a:p>
            <a:pPr eaLnBrk="1" hangingPunct="1"/>
            <a:r>
              <a:rPr lang="zh-CN" altLang="en-US"/>
              <a:t>可编程器件</a:t>
            </a:r>
          </a:p>
          <a:p>
            <a:pPr lvl="1" eaLnBrk="1" hangingPunct="1"/>
            <a:r>
              <a:rPr lang="zh-CN" altLang="en-US"/>
              <a:t>嵌入式系统的内核一定有一个具有处理和控制功能的智能电路，指能够执行事先设计的指令的部件，通过智能电路的运行，在硬件设计不变的情况下，通过修改指令完成不同的功能；</a:t>
            </a:r>
          </a:p>
          <a:p>
            <a:pPr lvl="1" eaLnBrk="1" hangingPunct="1"/>
            <a:r>
              <a:rPr lang="zh-CN" altLang="en-US"/>
              <a:t>可编程器件</a:t>
            </a:r>
            <a:r>
              <a:rPr lang="en-US" altLang="zh-CN"/>
              <a:t>PLD</a:t>
            </a:r>
            <a:r>
              <a:rPr lang="zh-CN" altLang="en-US"/>
              <a:t>，主要代表是</a:t>
            </a:r>
            <a:r>
              <a:rPr lang="en-US" altLang="zh-CN"/>
              <a:t>FPGA</a:t>
            </a:r>
            <a:r>
              <a:rPr lang="zh-CN" altLang="en-US"/>
              <a:t>和</a:t>
            </a:r>
            <a:r>
              <a:rPr lang="en-US" altLang="zh-CN"/>
              <a:t>CPLD</a:t>
            </a:r>
            <a:r>
              <a:rPr lang="zh-CN" altLang="en-US"/>
              <a:t>；</a:t>
            </a:r>
            <a:endParaRPr lang="en-US" altLang="zh-CN"/>
          </a:p>
          <a:p>
            <a:pPr lvl="1" eaLnBrk="1" hangingPunct="1"/>
            <a:r>
              <a:rPr lang="zh-CN" altLang="en-US"/>
              <a:t>提高芯片乃至系统功能的灵活性； 项目初期可代替专用芯片。</a:t>
            </a:r>
            <a:endParaRPr lang="en-US" altLang="zh-CN"/>
          </a:p>
          <a:p>
            <a:pPr lvl="1" eaLnBrk="1" hangingPunct="1"/>
            <a:endParaRPr lang="en-US" altLang="zh-CN"/>
          </a:p>
          <a:p>
            <a:pPr lvl="1" eaLnBrk="1" hangingPunct="1"/>
            <a:r>
              <a:rPr lang="zh-CN" altLang="en-US"/>
              <a:t>支撑可重构计算技术以及新兴多态计算技术的研究。</a:t>
            </a:r>
          </a:p>
        </p:txBody>
      </p:sp>
    </p:spTree>
    <p:extLst>
      <p:ext uri="{BB962C8B-B14F-4D97-AF65-F5344CB8AC3E}">
        <p14:creationId xmlns:p14="http://schemas.microsoft.com/office/powerpoint/2010/main" val="1531859109"/>
      </p:ext>
    </p:extLst>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3107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7A39596C-FB0B-4B5A-B7FD-A842921D1D09}"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25</a:t>
            </a:fld>
            <a:endParaRPr lang="en-US" altLang="zh-CN" sz="2400" b="0" dirty="0">
              <a:solidFill>
                <a:schemeClr val="tx1">
                  <a:tint val="75000"/>
                </a:schemeClr>
              </a:solidFill>
              <a:latin typeface="+mn-lt"/>
              <a:ea typeface="+mn-ea"/>
              <a:cs typeface="+mn-cs"/>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063391" y="2165878"/>
            <a:ext cx="4730699" cy="3505337"/>
          </a:xfrm>
          <a:prstGeom prst="rect">
            <a:avLst/>
          </a:prstGeom>
        </p:spPr>
      </p:pic>
    </p:spTree>
    <p:extLst>
      <p:ext uri="{BB962C8B-B14F-4D97-AF65-F5344CB8AC3E}">
        <p14:creationId xmlns:p14="http://schemas.microsoft.com/office/powerpoint/2010/main" val="3849883419"/>
      </p:ext>
    </p:extLst>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82FAFD42-AA21-4FF7-AA17-97D0CB6C93B7}" type="slidenum">
              <a:rPr lang="en-US" altLang="zh-CN" sz="2400" b="0">
                <a:solidFill>
                  <a:schemeClr val="tx1">
                    <a:tint val="75000"/>
                  </a:schemeClr>
                </a:solidFill>
                <a:latin typeface="+mn-lt"/>
                <a:ea typeface="+mn-ea"/>
                <a:cs typeface="+mn-cs"/>
              </a:rPr>
              <a:pPr algn="r">
                <a:lnSpc>
                  <a:spcPct val="100000"/>
                </a:lnSpc>
                <a:spcBef>
                  <a:spcPct val="0"/>
                </a:spcBef>
                <a:spcAft>
                  <a:spcPct val="0"/>
                </a:spcAft>
                <a:buClrTx/>
                <a:buSzTx/>
                <a:buFontTx/>
                <a:buNone/>
              </a:pPr>
              <a:t>26</a:t>
            </a:fld>
            <a:endParaRPr lang="en-US" altLang="zh-CN" sz="2400" b="0" dirty="0">
              <a:solidFill>
                <a:schemeClr val="tx1">
                  <a:tint val="75000"/>
                </a:schemeClr>
              </a:solidFill>
              <a:latin typeface="+mn-lt"/>
              <a:ea typeface="+mn-ea"/>
              <a:cs typeface="+mn-cs"/>
            </a:endParaRPr>
          </a:p>
        </p:txBody>
      </p:sp>
      <p:pic>
        <p:nvPicPr>
          <p:cNvPr id="132099" name="Picture 2" descr="http://www.epdoc.cn/uploads/allimg/c100608/12K94BD410-60191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800" y="533400"/>
            <a:ext cx="5080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矩形 5"/>
          <p:cNvSpPr>
            <a:spLocks noChangeArrowheads="1"/>
          </p:cNvSpPr>
          <p:nvPr/>
        </p:nvSpPr>
        <p:spPr bwMode="auto">
          <a:xfrm>
            <a:off x="457200" y="7938"/>
            <a:ext cx="70485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eaLnBrk="1" hangingPunct="1">
              <a:lnSpc>
                <a:spcPct val="100000"/>
              </a:lnSpc>
              <a:spcBef>
                <a:spcPct val="0"/>
              </a:spcBef>
              <a:spcAft>
                <a:spcPct val="0"/>
              </a:spcAft>
              <a:buClrTx/>
              <a:buSzTx/>
              <a:buFontTx/>
              <a:buNone/>
            </a:pPr>
            <a:r>
              <a:rPr kumimoji="0" lang="en-US" altLang="zh-CN" sz="2000" b="0" dirty="0">
                <a:solidFill>
                  <a:schemeClr val="tx1">
                    <a:lumMod val="95000"/>
                  </a:schemeClr>
                </a:solidFill>
                <a:latin typeface="Arial" panose="020B0604020202020204" pitchFamily="34" charset="0"/>
              </a:rPr>
              <a:t>Xilinx FPGA</a:t>
            </a:r>
            <a:r>
              <a:rPr kumimoji="0" lang="zh-CN" altLang="en-US" sz="2000" b="0" dirty="0">
                <a:solidFill>
                  <a:schemeClr val="tx1">
                    <a:lumMod val="95000"/>
                  </a:schemeClr>
                </a:solidFill>
                <a:latin typeface="Arial" panose="020B0604020202020204" pitchFamily="34" charset="0"/>
              </a:rPr>
              <a:t>采用逻辑单元阵列</a:t>
            </a:r>
            <a:r>
              <a:rPr kumimoji="0" lang="en-US" altLang="zh-CN" sz="2000" b="0" dirty="0">
                <a:solidFill>
                  <a:schemeClr val="tx1">
                    <a:lumMod val="95000"/>
                  </a:schemeClr>
                </a:solidFill>
                <a:latin typeface="Arial" panose="020B0604020202020204" pitchFamily="34" charset="0"/>
              </a:rPr>
              <a:t>(Logic Cell Array—LCA)</a:t>
            </a:r>
            <a:r>
              <a:rPr kumimoji="0" lang="zh-CN" altLang="en-US" sz="2000" b="0" dirty="0">
                <a:solidFill>
                  <a:schemeClr val="tx1">
                    <a:lumMod val="95000"/>
                  </a:schemeClr>
                </a:solidFill>
                <a:latin typeface="Arial" panose="020B0604020202020204" pitchFamily="34" charset="0"/>
              </a:rPr>
              <a:t>结构</a:t>
            </a:r>
            <a:endParaRPr kumimoji="0" lang="en-US" altLang="zh-CN" sz="2000" b="0" dirty="0">
              <a:solidFill>
                <a:schemeClr val="tx1">
                  <a:lumMod val="95000"/>
                </a:schemeClr>
              </a:solidFill>
              <a:latin typeface="Arial" panose="020B0604020202020204" pitchFamily="34" charset="0"/>
            </a:endParaRPr>
          </a:p>
          <a:p>
            <a:pPr algn="l" eaLnBrk="1" hangingPunct="1">
              <a:lnSpc>
                <a:spcPct val="100000"/>
              </a:lnSpc>
              <a:spcBef>
                <a:spcPct val="0"/>
              </a:spcBef>
              <a:spcAft>
                <a:spcPct val="0"/>
              </a:spcAft>
              <a:buClrTx/>
              <a:buSzTx/>
              <a:buFontTx/>
              <a:buNone/>
            </a:pPr>
            <a:endParaRPr lang="zh-CN" altLang="en-US" sz="2000" b="0" dirty="0">
              <a:solidFill>
                <a:schemeClr val="tx1">
                  <a:lumMod val="95000"/>
                </a:schemeClr>
              </a:solidFill>
              <a:latin typeface="+mn-lt"/>
              <a:ea typeface="+mn-ea"/>
              <a:cs typeface="+mn-cs"/>
            </a:endParaRPr>
          </a:p>
        </p:txBody>
      </p:sp>
      <p:sp>
        <p:nvSpPr>
          <p:cNvPr id="132101" name="矩形 6"/>
          <p:cNvSpPr>
            <a:spLocks noChangeArrowheads="1"/>
          </p:cNvSpPr>
          <p:nvPr/>
        </p:nvSpPr>
        <p:spPr bwMode="auto">
          <a:xfrm>
            <a:off x="1295400" y="5781675"/>
            <a:ext cx="6477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eaLnBrk="1" hangingPunct="1">
              <a:lnSpc>
                <a:spcPct val="100000"/>
              </a:lnSpc>
              <a:spcBef>
                <a:spcPct val="0"/>
              </a:spcBef>
              <a:spcAft>
                <a:spcPct val="0"/>
              </a:spcAft>
              <a:buClrTx/>
              <a:buSzTx/>
              <a:buFontTx/>
              <a:buNone/>
            </a:pPr>
            <a:r>
              <a:rPr kumimoji="0" lang="zh-CN" altLang="en-US" sz="1800" b="0" dirty="0">
                <a:solidFill>
                  <a:schemeClr val="tx1">
                    <a:lumMod val="95000"/>
                  </a:schemeClr>
                </a:solidFill>
                <a:latin typeface="Arial" panose="020B0604020202020204" pitchFamily="34" charset="0"/>
              </a:rPr>
              <a:t>输入</a:t>
            </a:r>
            <a:r>
              <a:rPr kumimoji="0" lang="en-US" altLang="zh-CN" sz="1800" b="0" dirty="0">
                <a:solidFill>
                  <a:schemeClr val="tx1">
                    <a:lumMod val="95000"/>
                  </a:schemeClr>
                </a:solidFill>
                <a:latin typeface="Arial" panose="020B0604020202020204" pitchFamily="34" charset="0"/>
              </a:rPr>
              <a:t>/</a:t>
            </a:r>
            <a:r>
              <a:rPr kumimoji="0" lang="zh-CN" altLang="en-US" sz="1800" b="0" dirty="0">
                <a:solidFill>
                  <a:schemeClr val="tx1">
                    <a:lumMod val="95000"/>
                  </a:schemeClr>
                </a:solidFill>
                <a:latin typeface="Arial" panose="020B0604020202020204" pitchFamily="34" charset="0"/>
              </a:rPr>
              <a:t>输出块阵列</a:t>
            </a:r>
            <a:r>
              <a:rPr kumimoji="0" lang="en-US" altLang="zh-CN" sz="1800" b="0" dirty="0">
                <a:solidFill>
                  <a:schemeClr val="tx1">
                    <a:lumMod val="95000"/>
                  </a:schemeClr>
                </a:solidFill>
                <a:latin typeface="Arial" panose="020B0604020202020204" pitchFamily="34" charset="0"/>
              </a:rPr>
              <a:t>(I/</a:t>
            </a:r>
            <a:r>
              <a:rPr kumimoji="0" lang="en-US" altLang="zh-CN" sz="1800" b="0" dirty="0" err="1">
                <a:solidFill>
                  <a:schemeClr val="tx1">
                    <a:lumMod val="95000"/>
                  </a:schemeClr>
                </a:solidFill>
                <a:latin typeface="Arial" panose="020B0604020202020204" pitchFamily="34" charset="0"/>
              </a:rPr>
              <a:t>Oblock</a:t>
            </a:r>
            <a:r>
              <a:rPr kumimoji="0" lang="en-US" altLang="zh-CN" sz="1800" b="0" dirty="0">
                <a:solidFill>
                  <a:schemeClr val="tx1">
                    <a:lumMod val="95000"/>
                  </a:schemeClr>
                </a:solidFill>
                <a:latin typeface="Arial" panose="020B0604020202020204" pitchFamily="34" charset="0"/>
              </a:rPr>
              <a:t>—I/OB)</a:t>
            </a:r>
          </a:p>
          <a:p>
            <a:pPr algn="l" eaLnBrk="1" hangingPunct="1">
              <a:lnSpc>
                <a:spcPct val="100000"/>
              </a:lnSpc>
              <a:spcBef>
                <a:spcPct val="0"/>
              </a:spcBef>
              <a:spcAft>
                <a:spcPct val="0"/>
              </a:spcAft>
              <a:buClrTx/>
              <a:buSzTx/>
              <a:buFontTx/>
              <a:buNone/>
            </a:pPr>
            <a:r>
              <a:rPr kumimoji="0" lang="zh-CN" altLang="en-US" sz="1800" b="0" dirty="0">
                <a:solidFill>
                  <a:schemeClr val="tx1">
                    <a:lumMod val="95000"/>
                  </a:schemeClr>
                </a:solidFill>
                <a:latin typeface="Arial" panose="020B0604020202020204" pitchFamily="34" charset="0"/>
              </a:rPr>
              <a:t>可配置逻辑块</a:t>
            </a:r>
            <a:r>
              <a:rPr kumimoji="0" lang="en-US" altLang="zh-CN" sz="1800" b="0" dirty="0">
                <a:solidFill>
                  <a:schemeClr val="tx1">
                    <a:lumMod val="95000"/>
                  </a:schemeClr>
                </a:solidFill>
                <a:latin typeface="Arial" panose="020B0604020202020204" pitchFamily="34" charset="0"/>
              </a:rPr>
              <a:t>(Configurable </a:t>
            </a:r>
            <a:r>
              <a:rPr kumimoji="0" lang="en-US" altLang="zh-CN" sz="1800" b="0" dirty="0" err="1">
                <a:solidFill>
                  <a:schemeClr val="tx1">
                    <a:lumMod val="95000"/>
                  </a:schemeClr>
                </a:solidFill>
                <a:latin typeface="Arial" panose="020B0604020202020204" pitchFamily="34" charset="0"/>
              </a:rPr>
              <a:t>LogicB</a:t>
            </a:r>
            <a:r>
              <a:rPr kumimoji="0" lang="en-US" altLang="zh-CN" sz="1800" b="0" dirty="0">
                <a:solidFill>
                  <a:schemeClr val="tx1">
                    <a:lumMod val="95000"/>
                  </a:schemeClr>
                </a:solidFill>
                <a:latin typeface="Arial" panose="020B0604020202020204" pitchFamily="34" charset="0"/>
              </a:rPr>
              <a:t> lock—CLB)</a:t>
            </a:r>
          </a:p>
          <a:p>
            <a:pPr algn="l" eaLnBrk="1" hangingPunct="1">
              <a:lnSpc>
                <a:spcPct val="100000"/>
              </a:lnSpc>
              <a:spcBef>
                <a:spcPct val="0"/>
              </a:spcBef>
              <a:spcAft>
                <a:spcPct val="0"/>
              </a:spcAft>
              <a:buClrTx/>
              <a:buSzTx/>
              <a:buFontTx/>
              <a:buNone/>
            </a:pPr>
            <a:r>
              <a:rPr kumimoji="0" lang="zh-CN" altLang="en-US" sz="1800" b="0" dirty="0">
                <a:solidFill>
                  <a:schemeClr val="tx1">
                    <a:lumMod val="95000"/>
                  </a:schemeClr>
                </a:solidFill>
                <a:latin typeface="Arial" panose="020B0604020202020204" pitchFamily="34" charset="0"/>
              </a:rPr>
              <a:t>阵列及可编程互连网络</a:t>
            </a:r>
            <a:r>
              <a:rPr kumimoji="0" lang="en-US" altLang="zh-CN" sz="1800" b="0" dirty="0">
                <a:solidFill>
                  <a:schemeClr val="tx1">
                    <a:lumMod val="95000"/>
                  </a:schemeClr>
                </a:solidFill>
                <a:latin typeface="Arial" panose="020B0604020202020204" pitchFamily="34" charset="0"/>
              </a:rPr>
              <a:t>(Programmable Interconnect—PI)</a:t>
            </a:r>
          </a:p>
        </p:txBody>
      </p:sp>
    </p:spTree>
    <p:extLst>
      <p:ext uri="{BB962C8B-B14F-4D97-AF65-F5344CB8AC3E}">
        <p14:creationId xmlns:p14="http://schemas.microsoft.com/office/powerpoint/2010/main" val="2896306520"/>
      </p:ext>
    </p:extLst>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533400"/>
            <a:ext cx="8229600" cy="685800"/>
          </a:xfrm>
        </p:spPr>
        <p:txBody>
          <a:bodyPr/>
          <a:lstStyle/>
          <a:p>
            <a:pPr>
              <a:defRPr/>
            </a:pPr>
            <a:r>
              <a:rPr lang="zh-CN" altLang="en-US" b="1" dirty="0"/>
              <a:t>嵌入式处理器（</a:t>
            </a:r>
            <a:r>
              <a:rPr lang="en-US" altLang="zh-CN" b="1" dirty="0"/>
              <a:t>5</a:t>
            </a:r>
            <a:r>
              <a:rPr lang="zh-CN" altLang="en-US" b="1" dirty="0"/>
              <a:t>）：</a:t>
            </a:r>
            <a:r>
              <a:rPr lang="en-US" altLang="zh-CN" b="1" dirty="0" err="1"/>
              <a:t>SoC</a:t>
            </a:r>
            <a:endParaRPr lang="zh-CN" altLang="zh-CN" b="1" dirty="0"/>
          </a:p>
        </p:txBody>
      </p:sp>
      <p:sp>
        <p:nvSpPr>
          <p:cNvPr id="1382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50EA1878-F9CA-4292-8FBC-3C6AFC236E5C}"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27</a:t>
            </a:fld>
            <a:endParaRPr lang="en-US" altLang="zh-CN" sz="2400" b="0" dirty="0">
              <a:solidFill>
                <a:schemeClr val="tx1">
                  <a:tint val="75000"/>
                </a:schemeClr>
              </a:solidFill>
              <a:latin typeface="+mn-lt"/>
              <a:ea typeface="+mn-ea"/>
              <a:cs typeface="+mn-cs"/>
            </a:endParaRPr>
          </a:p>
        </p:txBody>
      </p:sp>
      <p:sp>
        <p:nvSpPr>
          <p:cNvPr id="138244" name="Rectangle 3"/>
          <p:cNvSpPr>
            <a:spLocks noGrp="1" noChangeArrowheads="1"/>
          </p:cNvSpPr>
          <p:nvPr>
            <p:ph type="body" idx="1"/>
          </p:nvPr>
        </p:nvSpPr>
        <p:spPr/>
        <p:txBody>
          <a:bodyPr/>
          <a:lstStyle/>
          <a:p>
            <a:pPr eaLnBrk="1" hangingPunct="1"/>
            <a:r>
              <a:rPr lang="en-US" altLang="zh-CN"/>
              <a:t>SOC</a:t>
            </a:r>
          </a:p>
          <a:p>
            <a:pPr lvl="1" eaLnBrk="1" hangingPunct="1"/>
            <a:r>
              <a:rPr lang="zh-CN" altLang="en-US"/>
              <a:t>处理器内核和各种外围芯片器件集成到一个芯片中，提高效率、性能，降低功耗</a:t>
            </a:r>
            <a:r>
              <a:rPr lang="en-US" altLang="zh-CN"/>
              <a:t>;</a:t>
            </a:r>
          </a:p>
          <a:p>
            <a:pPr lvl="1" eaLnBrk="1" hangingPunct="1"/>
            <a:r>
              <a:rPr lang="zh-CN" altLang="en-US"/>
              <a:t>可分为通用和专用两类</a:t>
            </a:r>
          </a:p>
          <a:p>
            <a:pPr lvl="2" eaLnBrk="1" hangingPunct="1"/>
            <a:r>
              <a:rPr lang="zh-CN" altLang="en-US">
                <a:solidFill>
                  <a:srgbClr val="0000FF"/>
                </a:solidFill>
              </a:rPr>
              <a:t>通用：</a:t>
            </a:r>
            <a:r>
              <a:rPr lang="en-US" altLang="zh-CN"/>
              <a:t>Infineon</a:t>
            </a:r>
            <a:r>
              <a:rPr lang="zh-CN" altLang="en-US"/>
              <a:t>的</a:t>
            </a:r>
            <a:r>
              <a:rPr lang="en-US" altLang="zh-CN"/>
              <a:t>TriCore</a:t>
            </a:r>
            <a:r>
              <a:rPr lang="zh-CN" altLang="en-US"/>
              <a:t>、</a:t>
            </a:r>
            <a:r>
              <a:rPr lang="en-US" altLang="zh-CN"/>
              <a:t>Motorola</a:t>
            </a:r>
            <a:r>
              <a:rPr lang="zh-CN" altLang="en-US"/>
              <a:t>的</a:t>
            </a:r>
            <a:r>
              <a:rPr lang="en-US" altLang="zh-CN"/>
              <a:t>M-Core</a:t>
            </a:r>
            <a:r>
              <a:rPr lang="zh-CN" altLang="en-US"/>
              <a:t>、某些</a:t>
            </a:r>
            <a:r>
              <a:rPr lang="en-US" altLang="zh-CN"/>
              <a:t>ARM</a:t>
            </a:r>
            <a:r>
              <a:rPr lang="zh-CN" altLang="en-US"/>
              <a:t>器件等；</a:t>
            </a:r>
          </a:p>
          <a:p>
            <a:pPr lvl="2" eaLnBrk="1" hangingPunct="1"/>
            <a:r>
              <a:rPr lang="zh-CN" altLang="en-US">
                <a:solidFill>
                  <a:srgbClr val="0000FF"/>
                </a:solidFill>
              </a:rPr>
              <a:t>专用：</a:t>
            </a:r>
            <a:r>
              <a:rPr lang="zh-CN" altLang="en-US"/>
              <a:t>专用于某个领域或系统中，如</a:t>
            </a:r>
            <a:r>
              <a:rPr lang="en-US" altLang="zh-CN"/>
              <a:t>PHILIPS</a:t>
            </a:r>
            <a:r>
              <a:rPr lang="zh-CN" altLang="en-US"/>
              <a:t>的</a:t>
            </a:r>
            <a:r>
              <a:rPr lang="en-US" altLang="zh-CN"/>
              <a:t>SmartXA</a:t>
            </a:r>
            <a:r>
              <a:rPr lang="zh-CN" altLang="en-US"/>
              <a:t>，其将</a:t>
            </a:r>
            <a:r>
              <a:rPr lang="en-US" altLang="zh-CN"/>
              <a:t>XA</a:t>
            </a:r>
            <a:r>
              <a:rPr lang="zh-CN" altLang="en-US"/>
              <a:t>单片机内核与支持超过</a:t>
            </a:r>
            <a:r>
              <a:rPr lang="en-US" altLang="zh-CN"/>
              <a:t>2048</a:t>
            </a:r>
            <a:r>
              <a:rPr lang="zh-CN" altLang="en-US"/>
              <a:t>位复杂</a:t>
            </a:r>
            <a:r>
              <a:rPr lang="en-US" altLang="zh-CN"/>
              <a:t>RSA</a:t>
            </a:r>
            <a:r>
              <a:rPr lang="zh-CN" altLang="en-US"/>
              <a:t>算法的</a:t>
            </a:r>
            <a:r>
              <a:rPr lang="en-US" altLang="zh-CN"/>
              <a:t>CCU</a:t>
            </a:r>
            <a:r>
              <a:rPr lang="zh-CN" altLang="en-US"/>
              <a:t>单元集成，可加载</a:t>
            </a:r>
            <a:r>
              <a:rPr lang="en-US" altLang="zh-CN"/>
              <a:t>JAVA</a:t>
            </a:r>
            <a:r>
              <a:rPr lang="zh-CN" altLang="en-US"/>
              <a:t>、</a:t>
            </a:r>
            <a:r>
              <a:rPr lang="en-US" altLang="zh-CN"/>
              <a:t>C</a:t>
            </a:r>
            <a:r>
              <a:rPr lang="zh-CN" altLang="en-US"/>
              <a:t>语言代码，用于互联网安全等；</a:t>
            </a:r>
          </a:p>
        </p:txBody>
      </p:sp>
      <p:sp>
        <p:nvSpPr>
          <p:cNvPr id="138245" name="Rectangle 4"/>
          <p:cNvSpPr>
            <a:spLocks noChangeArrowheads="1"/>
          </p:cNvSpPr>
          <p:nvPr/>
        </p:nvSpPr>
        <p:spPr bwMode="auto">
          <a:xfrm>
            <a:off x="5619750" y="0"/>
            <a:ext cx="352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eaLnBrk="1" hangingPunct="1">
              <a:lnSpc>
                <a:spcPct val="100000"/>
              </a:lnSpc>
              <a:spcBef>
                <a:spcPct val="0"/>
              </a:spcBef>
              <a:spcAft>
                <a:spcPct val="0"/>
              </a:spcAft>
              <a:buClrTx/>
              <a:buSzTx/>
              <a:buFontTx/>
              <a:buNone/>
            </a:pPr>
            <a:r>
              <a:rPr kumimoji="0" lang="en-US" altLang="zh-CN" sz="1800" b="0">
                <a:solidFill>
                  <a:schemeClr val="bg2"/>
                </a:solidFill>
                <a:latin typeface="Arial" panose="020B0604020202020204" pitchFamily="34" charset="0"/>
              </a:rPr>
              <a:t>http://www.cpu-world.com/CPUs/</a:t>
            </a:r>
          </a:p>
        </p:txBody>
      </p:sp>
    </p:spTree>
    <p:extLst>
      <p:ext uri="{BB962C8B-B14F-4D97-AF65-F5344CB8AC3E}">
        <p14:creationId xmlns:p14="http://schemas.microsoft.com/office/powerpoint/2010/main" val="459840924"/>
      </p:ext>
    </p:extLst>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40291" name="内容占位符 2"/>
          <p:cNvSpPr>
            <a:spLocks noGrp="1"/>
          </p:cNvSpPr>
          <p:nvPr>
            <p:ph idx="1"/>
          </p:nvPr>
        </p:nvSpPr>
        <p:spPr>
          <a:xfrm>
            <a:off x="457200" y="1295400"/>
            <a:ext cx="8077200" cy="4602163"/>
          </a:xfrm>
        </p:spPr>
        <p:txBody>
          <a:bodyPr/>
          <a:lstStyle/>
          <a:p>
            <a:r>
              <a:rPr lang="zh-CN" altLang="zh-CN" sz="2400"/>
              <a:t>一块</a:t>
            </a:r>
            <a:r>
              <a:rPr lang="en-US" altLang="zh-CN" sz="2400"/>
              <a:t>SoC</a:t>
            </a:r>
            <a:r>
              <a:rPr lang="zh-CN" altLang="zh-CN" sz="2400"/>
              <a:t>芯片</a:t>
            </a:r>
            <a:r>
              <a:rPr lang="zh-CN" altLang="en-US" sz="2400"/>
              <a:t>通常</a:t>
            </a:r>
            <a:r>
              <a:rPr lang="zh-CN" altLang="zh-CN" sz="2400"/>
              <a:t>包括如下逻辑组件</a:t>
            </a:r>
          </a:p>
          <a:p>
            <a:pPr lvl="1"/>
            <a:r>
              <a:rPr lang="zh-CN" altLang="zh-CN" sz="2200"/>
              <a:t>一个或多个处理器核心，可以是</a:t>
            </a:r>
            <a:r>
              <a:rPr lang="en-US" altLang="zh-CN" sz="2200"/>
              <a:t>MCU</a:t>
            </a:r>
            <a:r>
              <a:rPr lang="zh-CN" altLang="zh-CN" sz="2200"/>
              <a:t>、</a:t>
            </a:r>
            <a:r>
              <a:rPr lang="en-US" altLang="zh-CN" sz="2200"/>
              <a:t>MPU</a:t>
            </a:r>
            <a:r>
              <a:rPr lang="zh-CN" altLang="zh-CN" sz="2200"/>
              <a:t>或</a:t>
            </a:r>
            <a:r>
              <a:rPr lang="en-US" altLang="zh-CN" sz="2200"/>
              <a:t>DSP</a:t>
            </a:r>
            <a:r>
              <a:rPr lang="zh-CN" altLang="zh-CN" sz="2200"/>
              <a:t>；</a:t>
            </a:r>
          </a:p>
          <a:p>
            <a:pPr lvl="1"/>
            <a:r>
              <a:rPr lang="zh-CN" altLang="zh-CN" sz="2200"/>
              <a:t>一种或多种嵌入式存储器，用于存储系统软件、用户程序及运行时数据；</a:t>
            </a:r>
          </a:p>
          <a:p>
            <a:pPr lvl="1"/>
            <a:r>
              <a:rPr lang="zh-CN" altLang="zh-CN" sz="2200"/>
              <a:t>一种或多种片上互连总线，连接片上逻辑资源；</a:t>
            </a:r>
          </a:p>
          <a:p>
            <a:pPr lvl="1"/>
            <a:r>
              <a:rPr lang="zh-CN" altLang="zh-CN" sz="2200"/>
              <a:t>一种或多种外部总线及接口，便于系统扩展；</a:t>
            </a:r>
          </a:p>
          <a:p>
            <a:pPr lvl="1"/>
            <a:r>
              <a:rPr lang="zh-CN" altLang="zh-CN" sz="2200"/>
              <a:t>内置的时钟电路及锁相环电路，提供稳定的多路时钟；</a:t>
            </a:r>
          </a:p>
          <a:p>
            <a:pPr lvl="1"/>
            <a:r>
              <a:rPr lang="zh-CN" altLang="zh-CN" sz="2200"/>
              <a:t>计算装置所需的外围电路，为电源电路、看门狗电路等；</a:t>
            </a:r>
          </a:p>
          <a:p>
            <a:pPr lvl="1"/>
            <a:r>
              <a:rPr lang="zh-CN" altLang="zh-CN" sz="2200"/>
              <a:t>面向特定应用功能的外设组件，如</a:t>
            </a:r>
            <a:r>
              <a:rPr lang="en-US" altLang="zh-CN" sz="2200"/>
              <a:t>Ethernet MAC</a:t>
            </a:r>
            <a:r>
              <a:rPr lang="zh-CN" altLang="zh-CN" sz="2200"/>
              <a:t>、</a:t>
            </a:r>
            <a:r>
              <a:rPr lang="en-US" altLang="zh-CN" sz="2200"/>
              <a:t>A/D</a:t>
            </a:r>
            <a:r>
              <a:rPr lang="zh-CN" altLang="zh-CN" sz="2200"/>
              <a:t>、</a:t>
            </a:r>
            <a:r>
              <a:rPr lang="en-US" altLang="zh-CN" sz="2200"/>
              <a:t>D/A</a:t>
            </a:r>
            <a:r>
              <a:rPr lang="zh-CN" altLang="zh-CN" sz="2200"/>
              <a:t>、</a:t>
            </a:r>
            <a:r>
              <a:rPr lang="en-US" altLang="zh-CN" sz="2200"/>
              <a:t>PWM</a:t>
            </a:r>
            <a:r>
              <a:rPr lang="zh-CN" altLang="zh-CN" sz="2200"/>
              <a:t>、传感器等。</a:t>
            </a:r>
            <a:endParaRPr lang="zh-CN" altLang="en-US" sz="2200"/>
          </a:p>
        </p:txBody>
      </p:sp>
      <p:sp>
        <p:nvSpPr>
          <p:cNvPr id="14029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CFEC8EE4-4DB8-4225-9B6F-AA375CA00934}"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28</a:t>
            </a:fld>
            <a:endParaRPr lang="en-US" altLang="zh-CN" sz="2400" b="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571849819"/>
      </p:ext>
    </p:extLst>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C3E5B253-6158-494E-8EF2-58A8FFC82C59}" type="slidenum">
              <a:rPr lang="en-US" altLang="zh-CN" sz="2400" b="0">
                <a:solidFill>
                  <a:schemeClr val="tx1">
                    <a:tint val="75000"/>
                  </a:schemeClr>
                </a:solidFill>
                <a:latin typeface="+mn-lt"/>
                <a:ea typeface="+mn-ea"/>
                <a:cs typeface="+mn-cs"/>
              </a:rPr>
              <a:pPr algn="r">
                <a:lnSpc>
                  <a:spcPct val="100000"/>
                </a:lnSpc>
                <a:spcBef>
                  <a:spcPct val="0"/>
                </a:spcBef>
                <a:spcAft>
                  <a:spcPct val="0"/>
                </a:spcAft>
                <a:buClrTx/>
                <a:buSzTx/>
                <a:buFontTx/>
                <a:buNone/>
              </a:pPr>
              <a:t>29</a:t>
            </a:fld>
            <a:endParaRPr lang="en-US" altLang="zh-CN" sz="2400" b="0" dirty="0">
              <a:solidFill>
                <a:schemeClr val="tx1">
                  <a:tint val="75000"/>
                </a:schemeClr>
              </a:solidFill>
              <a:latin typeface="+mn-lt"/>
              <a:ea typeface="+mn-ea"/>
              <a:cs typeface="+mn-cs"/>
            </a:endParaRPr>
          </a:p>
        </p:txBody>
      </p:sp>
      <p:sp>
        <p:nvSpPr>
          <p:cNvPr id="146436" name="矩形 3"/>
          <p:cNvSpPr>
            <a:spLocks noChangeArrowheads="1"/>
          </p:cNvSpPr>
          <p:nvPr/>
        </p:nvSpPr>
        <p:spPr bwMode="auto">
          <a:xfrm>
            <a:off x="3044825" y="5665788"/>
            <a:ext cx="3206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a:lnSpc>
                <a:spcPct val="100000"/>
              </a:lnSpc>
              <a:spcBef>
                <a:spcPct val="0"/>
              </a:spcBef>
              <a:spcAft>
                <a:spcPct val="0"/>
              </a:spcAft>
              <a:buClrTx/>
              <a:buSzTx/>
              <a:buFontTx/>
              <a:buNone/>
            </a:pPr>
            <a:r>
              <a:rPr kumimoji="0" lang="zh-CN" altLang="zh-CN" sz="1400" b="0">
                <a:solidFill>
                  <a:schemeClr val="tx1"/>
                </a:solidFill>
              </a:rPr>
              <a:t>图</a:t>
            </a:r>
            <a:r>
              <a:rPr kumimoji="0" lang="en-US" altLang="zh-CN" sz="1400" b="0">
                <a:solidFill>
                  <a:schemeClr val="tx1"/>
                </a:solidFill>
              </a:rPr>
              <a:t>3.24 </a:t>
            </a:r>
            <a:r>
              <a:rPr kumimoji="0" lang="zh-CN" altLang="zh-CN" sz="1400" b="0">
                <a:solidFill>
                  <a:schemeClr val="tx1"/>
                </a:solidFill>
              </a:rPr>
              <a:t>一个基于</a:t>
            </a:r>
            <a:r>
              <a:rPr kumimoji="0" lang="en-US" altLang="zh-CN" sz="1400" b="0">
                <a:solidFill>
                  <a:schemeClr val="tx1"/>
                </a:solidFill>
              </a:rPr>
              <a:t>FPGA</a:t>
            </a:r>
            <a:r>
              <a:rPr kumimoji="0" lang="zh-CN" altLang="zh-CN" sz="1400" b="0">
                <a:solidFill>
                  <a:schemeClr val="tx1"/>
                </a:solidFill>
              </a:rPr>
              <a:t>的</a:t>
            </a:r>
            <a:r>
              <a:rPr kumimoji="0" lang="en-US" altLang="zh-CN" sz="1400" b="0">
                <a:solidFill>
                  <a:schemeClr val="tx1"/>
                </a:solidFill>
              </a:rPr>
              <a:t>SoPC</a:t>
            </a:r>
            <a:r>
              <a:rPr kumimoji="0" lang="zh-CN" altLang="zh-CN" sz="1400" b="0">
                <a:solidFill>
                  <a:schemeClr val="tx1"/>
                </a:solidFill>
              </a:rPr>
              <a:t>逻辑架构</a:t>
            </a:r>
            <a:endParaRPr kumimoji="0" lang="zh-CN" altLang="en-US" sz="1400" b="0">
              <a:solidFill>
                <a:schemeClr val="tx1"/>
              </a:solidFill>
              <a:latin typeface="Arial" panose="020B0604020202020204" pitchFamily="34" charset="0"/>
            </a:endParaRPr>
          </a:p>
        </p:txBody>
      </p:sp>
      <p:pic>
        <p:nvPicPr>
          <p:cNvPr id="2" name="图片 1"/>
          <p:cNvPicPr>
            <a:picLocks noChangeAspect="1"/>
          </p:cNvPicPr>
          <p:nvPr/>
        </p:nvPicPr>
        <p:blipFill>
          <a:blip r:embed="rId2"/>
          <a:stretch>
            <a:fillRect/>
          </a:stretch>
        </p:blipFill>
        <p:spPr>
          <a:xfrm>
            <a:off x="1222837" y="1782250"/>
            <a:ext cx="6858000" cy="3667125"/>
          </a:xfrm>
          <a:prstGeom prst="rect">
            <a:avLst/>
          </a:prstGeom>
        </p:spPr>
      </p:pic>
    </p:spTree>
    <p:extLst>
      <p:ext uri="{BB962C8B-B14F-4D97-AF65-F5344CB8AC3E}">
        <p14:creationId xmlns:p14="http://schemas.microsoft.com/office/powerpoint/2010/main" val="2417650742"/>
      </p:ext>
    </p:extLst>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71499" y="2863970"/>
            <a:ext cx="8071485" cy="517585"/>
          </a:xfrm>
        </p:spPr>
        <p:txBody>
          <a:bodyPr/>
          <a:lstStyle/>
          <a:p>
            <a:pPr marL="0" indent="0" algn="ctr">
              <a:buNone/>
            </a:pPr>
            <a:r>
              <a:rPr lang="en-US" altLang="zh-CN" sz="2800" dirty="0"/>
              <a:t>3.1 </a:t>
            </a:r>
            <a:r>
              <a:rPr lang="zh-CN" altLang="zh-CN" sz="2800" dirty="0"/>
              <a:t>处理器模型与逻辑体系</a:t>
            </a:r>
            <a:r>
              <a:rPr lang="zh-CN" altLang="en-US" sz="2800" dirty="0"/>
              <a:t>（回顾</a:t>
            </a:r>
            <a:r>
              <a:rPr lang="en-US" altLang="zh-CN" sz="2800" dirty="0"/>
              <a:t>+</a:t>
            </a:r>
            <a:r>
              <a:rPr lang="zh-CN" altLang="en-US" sz="2800" dirty="0"/>
              <a:t>导入）</a:t>
            </a:r>
            <a:endParaRPr lang="en-US" altLang="zh-CN" sz="2800" dirty="0"/>
          </a:p>
          <a:p>
            <a:pPr marL="0" indent="0" algn="ctr">
              <a:buNone/>
            </a:pPr>
            <a:endParaRPr lang="zh-CN" altLang="en-US"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3</a:t>
            </a:fld>
            <a:endParaRPr lang="zh-CN" altLang="en-US" dirty="0"/>
          </a:p>
        </p:txBody>
      </p:sp>
    </p:spTree>
    <p:extLst>
      <p:ext uri="{BB962C8B-B14F-4D97-AF65-F5344CB8AC3E}">
        <p14:creationId xmlns:p14="http://schemas.microsoft.com/office/powerpoint/2010/main" val="2383966312"/>
      </p:ext>
    </p:extLst>
  </p:cSld>
  <p:clrMapOvr>
    <a:masterClrMapping/>
  </p:clrMapOvr>
  <p:transition spd="med">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defRPr/>
            </a:pPr>
            <a:endParaRPr lang="zh-CN" altLang="en-US"/>
          </a:p>
        </p:txBody>
      </p:sp>
      <p:sp>
        <p:nvSpPr>
          <p:cNvPr id="4" name="内容占位符 3"/>
          <p:cNvSpPr>
            <a:spLocks noGrp="1"/>
          </p:cNvSpPr>
          <p:nvPr>
            <p:ph idx="1"/>
          </p:nvPr>
        </p:nvSpPr>
        <p:spPr/>
        <p:txBody>
          <a:bodyPr/>
          <a:lstStyle/>
          <a:p>
            <a:r>
              <a:rPr lang="en-US" altLang="zh-CN" sz="2400"/>
              <a:t>SoC</a:t>
            </a:r>
            <a:r>
              <a:rPr lang="zh-CN" altLang="en-US" sz="2400"/>
              <a:t>优点</a:t>
            </a:r>
            <a:endParaRPr lang="en-US" altLang="zh-CN" sz="2400"/>
          </a:p>
          <a:p>
            <a:pPr lvl="1"/>
            <a:r>
              <a:rPr lang="zh-CN" altLang="en-US" sz="2200"/>
              <a:t>集成度高、处理能力强、功能组件丰富、体积小、重量轻、低功耗、便于系统设计；</a:t>
            </a:r>
            <a:endParaRPr lang="en-US" altLang="zh-CN" sz="2200"/>
          </a:p>
          <a:p>
            <a:pPr lvl="1"/>
            <a:r>
              <a:rPr lang="zh-CN" altLang="zh-CN" sz="2200"/>
              <a:t>适合于体积小、复杂度日益增加的移动终端、消费电子设备及微型机器人等智能设备的设计</a:t>
            </a:r>
            <a:r>
              <a:rPr lang="zh-CN" altLang="en-US" sz="2200"/>
              <a:t>。</a:t>
            </a:r>
            <a:endParaRPr lang="en-US" altLang="zh-CN" sz="2200"/>
          </a:p>
          <a:p>
            <a:r>
              <a:rPr lang="en-US" altLang="zh-CN" sz="2400"/>
              <a:t>SoC</a:t>
            </a:r>
            <a:r>
              <a:rPr lang="zh-CN" altLang="en-US" sz="2400"/>
              <a:t>与</a:t>
            </a:r>
            <a:r>
              <a:rPr lang="en-US" altLang="zh-CN" sz="2400"/>
              <a:t>SIP</a:t>
            </a:r>
            <a:r>
              <a:rPr lang="zh-CN" altLang="en-US" sz="2400"/>
              <a:t>（</a:t>
            </a:r>
            <a:r>
              <a:rPr lang="en-US" altLang="zh-CN" sz="2400"/>
              <a:t>System In Package, </a:t>
            </a:r>
            <a:r>
              <a:rPr lang="zh-CN" altLang="en-US" sz="2400"/>
              <a:t>系统级封装）</a:t>
            </a:r>
            <a:endParaRPr lang="en-US" altLang="zh-CN" sz="2400"/>
          </a:p>
          <a:p>
            <a:pPr lvl="1"/>
            <a:r>
              <a:rPr lang="en-US" altLang="zh-CN" sz="2200"/>
              <a:t>SIP</a:t>
            </a:r>
            <a:r>
              <a:rPr lang="zh-CN" altLang="en-US" sz="2200"/>
              <a:t>是一种对现有器件的集成与封装技术，可看作是将原有板上系统（</a:t>
            </a:r>
            <a:r>
              <a:rPr lang="en-US" altLang="zh-CN" sz="2200"/>
              <a:t>System on Board</a:t>
            </a:r>
            <a:r>
              <a:rPr lang="zh-CN" altLang="en-US" sz="2200"/>
              <a:t>，</a:t>
            </a:r>
            <a:r>
              <a:rPr lang="en-US" altLang="zh-CN" sz="2200"/>
              <a:t>SoB</a:t>
            </a:r>
            <a:r>
              <a:rPr lang="zh-CN" altLang="en-US" sz="2200"/>
              <a:t>）的器件以</a:t>
            </a:r>
            <a:r>
              <a:rPr lang="en-US" altLang="zh-CN" sz="2200"/>
              <a:t>2D</a:t>
            </a:r>
            <a:r>
              <a:rPr lang="zh-CN" altLang="en-US" sz="2200"/>
              <a:t>、</a:t>
            </a:r>
            <a:r>
              <a:rPr lang="en-US" altLang="zh-CN" sz="2200"/>
              <a:t>3D</a:t>
            </a:r>
            <a:r>
              <a:rPr lang="zh-CN" altLang="en-US" sz="2200"/>
              <a:t>方式封装在一个基板内，缩小体积；</a:t>
            </a:r>
            <a:endParaRPr lang="en-US" altLang="zh-CN" sz="2200"/>
          </a:p>
          <a:p>
            <a:pPr lvl="1"/>
            <a:r>
              <a:rPr lang="en-US" altLang="zh-CN" sz="2200"/>
              <a:t>SoC</a:t>
            </a:r>
            <a:r>
              <a:rPr lang="zh-CN" altLang="en-US" sz="2200"/>
              <a:t>是一种在芯片内集成多个逻辑单元的设计技术，集成度高但成本也较高。</a:t>
            </a:r>
          </a:p>
        </p:txBody>
      </p:sp>
      <p:sp>
        <p:nvSpPr>
          <p:cNvPr id="14746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EB231C90-080B-444C-985D-BD6F2B40AB74}" type="slidenum">
              <a:rPr lang="en-US" altLang="zh-CN" sz="2400" b="0">
                <a:solidFill>
                  <a:schemeClr val="tx1">
                    <a:tint val="75000"/>
                  </a:schemeClr>
                </a:solidFill>
                <a:latin typeface="+mn-lt"/>
                <a:ea typeface="+mn-ea"/>
                <a:cs typeface="+mn-cs"/>
              </a:rPr>
              <a:pPr algn="r">
                <a:lnSpc>
                  <a:spcPct val="100000"/>
                </a:lnSpc>
                <a:spcBef>
                  <a:spcPct val="0"/>
                </a:spcBef>
                <a:spcAft>
                  <a:spcPct val="0"/>
                </a:spcAft>
                <a:buClrTx/>
                <a:buSzTx/>
                <a:buFontTx/>
                <a:buNone/>
              </a:pPr>
              <a:t>30</a:t>
            </a:fld>
            <a:endParaRPr lang="en-US" altLang="zh-CN" sz="2400" b="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786450404"/>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25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25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250"/>
                                        <p:tgtEl>
                                          <p:spTgt spid="4">
                                            <p:txEl>
                                              <p:pRg st="5" end="5"/>
                                            </p:txEl>
                                          </p:spTgt>
                                        </p:tgtEl>
                                      </p:cBhvr>
                                    </p:animEffect>
                                  </p:childTnLst>
                                </p:cTn>
                              </p:par>
                              <p:par>
                                <p:cTn id="14" presetID="19" presetClass="emph" presetSubtype="0" fill="hold" nodeType="withEffect">
                                  <p:stCondLst>
                                    <p:cond delay="0"/>
                                  </p:stCondLst>
                                  <p:childTnLst>
                                    <p:animClr clrSpc="rgb" dir="cw">
                                      <p:cBhvr override="childStyle">
                                        <p:cTn id="15" dur="250" fill="hold"/>
                                        <p:tgtEl>
                                          <p:spTgt spid="4">
                                            <p:txEl>
                                              <p:pRg st="0" end="0"/>
                                            </p:txEl>
                                          </p:spTgt>
                                        </p:tgtEl>
                                        <p:attrNameLst>
                                          <p:attrName>style.color</p:attrName>
                                        </p:attrNameLst>
                                      </p:cBhvr>
                                      <p:to>
                                        <a:srgbClr val="D8D8D8"/>
                                      </p:to>
                                    </p:animClr>
                                    <p:animClr clrSpc="rgb" dir="cw">
                                      <p:cBhvr>
                                        <p:cTn id="16" dur="250" fill="hold"/>
                                        <p:tgtEl>
                                          <p:spTgt spid="4">
                                            <p:txEl>
                                              <p:pRg st="0" end="0"/>
                                            </p:txEl>
                                          </p:spTgt>
                                        </p:tgtEl>
                                        <p:attrNameLst>
                                          <p:attrName>fillcolor</p:attrName>
                                        </p:attrNameLst>
                                      </p:cBhvr>
                                      <p:to>
                                        <a:srgbClr val="D8D8D8"/>
                                      </p:to>
                                    </p:animClr>
                                    <p:set>
                                      <p:cBhvr>
                                        <p:cTn id="17" dur="250" fill="hold"/>
                                        <p:tgtEl>
                                          <p:spTgt spid="4">
                                            <p:txEl>
                                              <p:pRg st="0" end="0"/>
                                            </p:txEl>
                                          </p:spTgt>
                                        </p:tgtEl>
                                        <p:attrNameLst>
                                          <p:attrName>fill.type</p:attrName>
                                        </p:attrNameLst>
                                      </p:cBhvr>
                                      <p:to>
                                        <p:strVal val="solid"/>
                                      </p:to>
                                    </p:set>
                                    <p:set>
                                      <p:cBhvr>
                                        <p:cTn id="18" dur="250" fill="hold"/>
                                        <p:tgtEl>
                                          <p:spTgt spid="4">
                                            <p:txEl>
                                              <p:pRg st="0" end="0"/>
                                            </p:txEl>
                                          </p:spTgt>
                                        </p:tgtEl>
                                        <p:attrNameLst>
                                          <p:attrName>fill.on</p:attrName>
                                        </p:attrNameLst>
                                      </p:cBhvr>
                                      <p:to>
                                        <p:strVal val="true"/>
                                      </p:to>
                                    </p:set>
                                  </p:childTnLst>
                                </p:cTn>
                              </p:par>
                              <p:par>
                                <p:cTn id="19" presetID="19" presetClass="emph" presetSubtype="0" fill="hold" nodeType="withEffect">
                                  <p:stCondLst>
                                    <p:cond delay="0"/>
                                  </p:stCondLst>
                                  <p:childTnLst>
                                    <p:animClr clrSpc="rgb" dir="cw">
                                      <p:cBhvr override="childStyle">
                                        <p:cTn id="20" dur="250" fill="hold"/>
                                        <p:tgtEl>
                                          <p:spTgt spid="4">
                                            <p:txEl>
                                              <p:pRg st="1" end="1"/>
                                            </p:txEl>
                                          </p:spTgt>
                                        </p:tgtEl>
                                        <p:attrNameLst>
                                          <p:attrName>style.color</p:attrName>
                                        </p:attrNameLst>
                                      </p:cBhvr>
                                      <p:to>
                                        <a:srgbClr val="D8D8D8"/>
                                      </p:to>
                                    </p:animClr>
                                    <p:animClr clrSpc="rgb" dir="cw">
                                      <p:cBhvr>
                                        <p:cTn id="21" dur="250" fill="hold"/>
                                        <p:tgtEl>
                                          <p:spTgt spid="4">
                                            <p:txEl>
                                              <p:pRg st="1" end="1"/>
                                            </p:txEl>
                                          </p:spTgt>
                                        </p:tgtEl>
                                        <p:attrNameLst>
                                          <p:attrName>fillcolor</p:attrName>
                                        </p:attrNameLst>
                                      </p:cBhvr>
                                      <p:to>
                                        <a:srgbClr val="D8D8D8"/>
                                      </p:to>
                                    </p:animClr>
                                    <p:set>
                                      <p:cBhvr>
                                        <p:cTn id="22" dur="250" fill="hold"/>
                                        <p:tgtEl>
                                          <p:spTgt spid="4">
                                            <p:txEl>
                                              <p:pRg st="1" end="1"/>
                                            </p:txEl>
                                          </p:spTgt>
                                        </p:tgtEl>
                                        <p:attrNameLst>
                                          <p:attrName>fill.type</p:attrName>
                                        </p:attrNameLst>
                                      </p:cBhvr>
                                      <p:to>
                                        <p:strVal val="solid"/>
                                      </p:to>
                                    </p:set>
                                    <p:set>
                                      <p:cBhvr>
                                        <p:cTn id="23" dur="250" fill="hold"/>
                                        <p:tgtEl>
                                          <p:spTgt spid="4">
                                            <p:txEl>
                                              <p:pRg st="1" end="1"/>
                                            </p:txEl>
                                          </p:spTgt>
                                        </p:tgtEl>
                                        <p:attrNameLst>
                                          <p:attrName>fill.on</p:attrName>
                                        </p:attrNameLst>
                                      </p:cBhvr>
                                      <p:to>
                                        <p:strVal val="true"/>
                                      </p:to>
                                    </p:set>
                                  </p:childTnLst>
                                </p:cTn>
                              </p:par>
                              <p:par>
                                <p:cTn id="24" presetID="19" presetClass="emph" presetSubtype="0" fill="hold" nodeType="withEffect">
                                  <p:stCondLst>
                                    <p:cond delay="0"/>
                                  </p:stCondLst>
                                  <p:childTnLst>
                                    <p:animClr clrSpc="rgb" dir="cw">
                                      <p:cBhvr override="childStyle">
                                        <p:cTn id="25" dur="250" fill="hold"/>
                                        <p:tgtEl>
                                          <p:spTgt spid="4">
                                            <p:txEl>
                                              <p:pRg st="2" end="2"/>
                                            </p:txEl>
                                          </p:spTgt>
                                        </p:tgtEl>
                                        <p:attrNameLst>
                                          <p:attrName>style.color</p:attrName>
                                        </p:attrNameLst>
                                      </p:cBhvr>
                                      <p:to>
                                        <a:srgbClr val="D8D8D8"/>
                                      </p:to>
                                    </p:animClr>
                                    <p:animClr clrSpc="rgb" dir="cw">
                                      <p:cBhvr>
                                        <p:cTn id="26" dur="250" fill="hold"/>
                                        <p:tgtEl>
                                          <p:spTgt spid="4">
                                            <p:txEl>
                                              <p:pRg st="2" end="2"/>
                                            </p:txEl>
                                          </p:spTgt>
                                        </p:tgtEl>
                                        <p:attrNameLst>
                                          <p:attrName>fillcolor</p:attrName>
                                        </p:attrNameLst>
                                      </p:cBhvr>
                                      <p:to>
                                        <a:srgbClr val="D8D8D8"/>
                                      </p:to>
                                    </p:animClr>
                                    <p:set>
                                      <p:cBhvr>
                                        <p:cTn id="27" dur="250" fill="hold"/>
                                        <p:tgtEl>
                                          <p:spTgt spid="4">
                                            <p:txEl>
                                              <p:pRg st="2" end="2"/>
                                            </p:txEl>
                                          </p:spTgt>
                                        </p:tgtEl>
                                        <p:attrNameLst>
                                          <p:attrName>fill.type</p:attrName>
                                        </p:attrNameLst>
                                      </p:cBhvr>
                                      <p:to>
                                        <p:strVal val="solid"/>
                                      </p:to>
                                    </p:set>
                                    <p:set>
                                      <p:cBhvr>
                                        <p:cTn id="28" dur="250" fill="hold"/>
                                        <p:tgtEl>
                                          <p:spTgt spid="4">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2"/>
          <p:cNvSpPr>
            <a:spLocks noGrp="1"/>
          </p:cNvSpPr>
          <p:nvPr>
            <p:ph type="title"/>
          </p:nvPr>
        </p:nvSpPr>
        <p:spPr>
          <a:xfrm>
            <a:off x="533400" y="457200"/>
            <a:ext cx="8229600" cy="685800"/>
          </a:xfrm>
        </p:spPr>
        <p:txBody>
          <a:bodyPr/>
          <a:lstStyle/>
          <a:p>
            <a:pPr>
              <a:defRPr/>
            </a:pPr>
            <a:r>
              <a:rPr lang="zh-CN" altLang="en-US" b="1" dirty="0"/>
              <a:t>嵌入式处理器（</a:t>
            </a:r>
            <a:r>
              <a:rPr lang="en-US" altLang="zh-CN" b="1" dirty="0"/>
              <a:t>6</a:t>
            </a:r>
            <a:r>
              <a:rPr lang="zh-CN" altLang="en-US" b="1" dirty="0"/>
              <a:t>）：众核计算单元</a:t>
            </a:r>
          </a:p>
        </p:txBody>
      </p:sp>
      <p:sp>
        <p:nvSpPr>
          <p:cNvPr id="4" name="内容占位符 3"/>
          <p:cNvSpPr>
            <a:spLocks noGrp="1"/>
          </p:cNvSpPr>
          <p:nvPr>
            <p:ph idx="1"/>
          </p:nvPr>
        </p:nvSpPr>
        <p:spPr>
          <a:xfrm>
            <a:off x="533400" y="1295400"/>
            <a:ext cx="8229600" cy="4602163"/>
          </a:xfrm>
        </p:spPr>
        <p:txBody>
          <a:bodyPr/>
          <a:lstStyle/>
          <a:p>
            <a:pPr lvl="1">
              <a:defRPr/>
            </a:pPr>
            <a:r>
              <a:rPr lang="zh-CN" altLang="en-US" dirty="0">
                <a:solidFill>
                  <a:schemeClr val="tx1">
                    <a:lumMod val="95000"/>
                    <a:lumOff val="5000"/>
                  </a:schemeClr>
                </a:solidFill>
              </a:rPr>
              <a:t>图像、矩阵等数据具有</a:t>
            </a:r>
            <a:r>
              <a:rPr lang="en-US" altLang="zh-CN" dirty="0">
                <a:solidFill>
                  <a:schemeClr val="tx1">
                    <a:lumMod val="95000"/>
                    <a:lumOff val="5000"/>
                  </a:schemeClr>
                </a:solidFill>
              </a:rPr>
              <a:t>SIMD</a:t>
            </a:r>
            <a:r>
              <a:rPr lang="zh-CN" altLang="en-US" dirty="0">
                <a:solidFill>
                  <a:schemeClr val="tx1">
                    <a:lumMod val="95000"/>
                    <a:lumOff val="5000"/>
                  </a:schemeClr>
                </a:solidFill>
              </a:rPr>
              <a:t>并行处理特性，众核计算单元用于高性能并行数据处理；</a:t>
            </a:r>
            <a:endParaRPr lang="en-US" altLang="zh-CN" dirty="0">
              <a:solidFill>
                <a:schemeClr val="tx1">
                  <a:lumMod val="95000"/>
                  <a:lumOff val="5000"/>
                </a:schemeClr>
              </a:solidFill>
            </a:endParaRPr>
          </a:p>
          <a:p>
            <a:pPr lvl="1">
              <a:defRPr/>
            </a:pPr>
            <a:r>
              <a:rPr lang="zh-CN" altLang="en-US" dirty="0">
                <a:solidFill>
                  <a:schemeClr val="tx1">
                    <a:lumMod val="95000"/>
                    <a:lumOff val="5000"/>
                  </a:schemeClr>
                </a:solidFill>
              </a:rPr>
              <a:t>用于并行计算，如多媒体计算、流体计算、生物计算、股市实时分析等大容量数据的实时处理与分析；</a:t>
            </a:r>
          </a:p>
        </p:txBody>
      </p:sp>
      <p:sp>
        <p:nvSpPr>
          <p:cNvPr id="14848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8C41F570-865A-4E99-BDDE-7B2EDA3461B0}" type="slidenum">
              <a:rPr lang="en-US" altLang="zh-CN" sz="2400" b="0">
                <a:solidFill>
                  <a:schemeClr val="tx1">
                    <a:tint val="75000"/>
                  </a:schemeClr>
                </a:solidFill>
                <a:latin typeface="+mn-lt"/>
                <a:ea typeface="+mn-ea"/>
                <a:cs typeface="+mn-cs"/>
              </a:rPr>
              <a:pPr algn="r">
                <a:lnSpc>
                  <a:spcPct val="100000"/>
                </a:lnSpc>
                <a:spcBef>
                  <a:spcPct val="0"/>
                </a:spcBef>
                <a:spcAft>
                  <a:spcPct val="0"/>
                </a:spcAft>
                <a:buClrTx/>
                <a:buSzTx/>
                <a:buFontTx/>
                <a:buNone/>
              </a:pPr>
              <a:t>31</a:t>
            </a:fld>
            <a:endParaRPr lang="en-US" altLang="zh-CN" sz="2400" b="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048851412"/>
      </p:ext>
    </p:extLst>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4950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31054E5F-F9D6-4551-829F-34DAD27C9CD3}" type="slidenum">
              <a:rPr lang="en-US" altLang="zh-CN" sz="2400" b="0">
                <a:solidFill>
                  <a:schemeClr val="tx1">
                    <a:tint val="75000"/>
                  </a:schemeClr>
                </a:solidFill>
                <a:latin typeface="+mn-lt"/>
                <a:ea typeface="+mn-ea"/>
                <a:cs typeface="+mn-cs"/>
              </a:rPr>
              <a:pPr algn="r">
                <a:lnSpc>
                  <a:spcPct val="100000"/>
                </a:lnSpc>
                <a:spcBef>
                  <a:spcPct val="0"/>
                </a:spcBef>
                <a:spcAft>
                  <a:spcPct val="0"/>
                </a:spcAft>
                <a:buClrTx/>
                <a:buSzTx/>
                <a:buFontTx/>
                <a:buNone/>
              </a:pPr>
              <a:t>32</a:t>
            </a:fld>
            <a:endParaRPr lang="en-US" altLang="zh-CN" sz="2400" b="0" dirty="0">
              <a:solidFill>
                <a:schemeClr val="tx1">
                  <a:tint val="75000"/>
                </a:schemeClr>
              </a:solidFill>
              <a:latin typeface="+mn-lt"/>
              <a:ea typeface="+mn-ea"/>
              <a:cs typeface="+mn-cs"/>
            </a:endParaRPr>
          </a:p>
        </p:txBody>
      </p:sp>
      <p:pic>
        <p:nvPicPr>
          <p:cNvPr id="149508" name="图片 4"/>
          <p:cNvPicPr>
            <a:picLocks noChangeAspect="1" noChangeArrowheads="1"/>
          </p:cNvPicPr>
          <p:nvPr/>
        </p:nvPicPr>
        <p:blipFill>
          <a:blip r:embed="rId2">
            <a:extLst>
              <a:ext uri="{28A0092B-C50C-407E-A947-70E740481C1C}">
                <a14:useLocalDpi xmlns:a14="http://schemas.microsoft.com/office/drawing/2010/main" val="0"/>
              </a:ext>
            </a:extLst>
          </a:blip>
          <a:srcRect b="4419"/>
          <a:stretch>
            <a:fillRect/>
          </a:stretch>
        </p:blipFill>
        <p:spPr bwMode="auto">
          <a:xfrm>
            <a:off x="1748989" y="2120377"/>
            <a:ext cx="5541245" cy="325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矩形 5"/>
          <p:cNvSpPr>
            <a:spLocks noChangeArrowheads="1"/>
          </p:cNvSpPr>
          <p:nvPr/>
        </p:nvSpPr>
        <p:spPr bwMode="auto">
          <a:xfrm>
            <a:off x="3606800" y="5527675"/>
            <a:ext cx="1825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a:lnSpc>
                <a:spcPct val="100000"/>
              </a:lnSpc>
              <a:spcBef>
                <a:spcPct val="0"/>
              </a:spcBef>
              <a:spcAft>
                <a:spcPct val="0"/>
              </a:spcAft>
              <a:buClrTx/>
              <a:buSzTx/>
              <a:buFontTx/>
              <a:buNone/>
            </a:pPr>
            <a:r>
              <a:rPr kumimoji="0" lang="zh-CN" altLang="zh-CN" sz="1600" b="0">
                <a:solidFill>
                  <a:schemeClr val="tx1"/>
                </a:solidFill>
              </a:rPr>
              <a:t>微处理器发展趋势</a:t>
            </a:r>
            <a:endParaRPr kumimoji="0" lang="zh-CN" altLang="en-US" sz="1600" b="0">
              <a:solidFill>
                <a:schemeClr val="tx1"/>
              </a:solidFill>
              <a:latin typeface="Arial" panose="020B0604020202020204" pitchFamily="34" charset="0"/>
            </a:endParaRPr>
          </a:p>
        </p:txBody>
      </p:sp>
    </p:spTree>
    <p:extLst>
      <p:ext uri="{BB962C8B-B14F-4D97-AF65-F5344CB8AC3E}">
        <p14:creationId xmlns:p14="http://schemas.microsoft.com/office/powerpoint/2010/main" val="574790177"/>
      </p:ext>
    </p:extLst>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5257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60CACB74-91FC-4E20-9F1B-FD31196D6757}"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33</a:t>
            </a:fld>
            <a:endParaRPr lang="en-US" altLang="zh-CN" sz="2400" b="0" dirty="0">
              <a:solidFill>
                <a:schemeClr val="tx1">
                  <a:tint val="75000"/>
                </a:schemeClr>
              </a:solidFill>
              <a:latin typeface="+mn-lt"/>
              <a:ea typeface="+mn-ea"/>
              <a:cs typeface="+mn-cs"/>
            </a:endParaRPr>
          </a:p>
        </p:txBody>
      </p:sp>
      <p:pic>
        <p:nvPicPr>
          <p:cNvPr id="152580"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98625"/>
            <a:ext cx="56388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矩形 5"/>
          <p:cNvSpPr>
            <a:spLocks noChangeArrowheads="1"/>
          </p:cNvSpPr>
          <p:nvPr/>
        </p:nvSpPr>
        <p:spPr bwMode="auto">
          <a:xfrm>
            <a:off x="3286125" y="5640388"/>
            <a:ext cx="28765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a:lnSpc>
                <a:spcPct val="100000"/>
              </a:lnSpc>
              <a:spcBef>
                <a:spcPct val="0"/>
              </a:spcBef>
              <a:spcAft>
                <a:spcPct val="0"/>
              </a:spcAft>
              <a:buClrTx/>
              <a:buSzTx/>
              <a:buFontTx/>
              <a:buNone/>
            </a:pPr>
            <a:r>
              <a:rPr kumimoji="0" lang="zh-CN" altLang="zh-CN" sz="1400" b="0">
                <a:solidFill>
                  <a:schemeClr val="tx1"/>
                </a:solidFill>
              </a:rPr>
              <a:t>多核处理器、众核处理器性能比较</a:t>
            </a:r>
            <a:endParaRPr kumimoji="0" lang="zh-CN" altLang="en-US" sz="1400" b="0">
              <a:solidFill>
                <a:schemeClr val="tx1"/>
              </a:solidFill>
              <a:latin typeface="Arial" panose="020B0604020202020204" pitchFamily="34" charset="0"/>
            </a:endParaRPr>
          </a:p>
        </p:txBody>
      </p:sp>
    </p:spTree>
    <p:extLst>
      <p:ext uri="{BB962C8B-B14F-4D97-AF65-F5344CB8AC3E}">
        <p14:creationId xmlns:p14="http://schemas.microsoft.com/office/powerpoint/2010/main" val="369226067"/>
      </p:ext>
    </p:extLst>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53603" name="内容占位符 2"/>
          <p:cNvSpPr>
            <a:spLocks noGrp="1"/>
          </p:cNvSpPr>
          <p:nvPr>
            <p:ph idx="1"/>
          </p:nvPr>
        </p:nvSpPr>
        <p:spPr/>
        <p:txBody>
          <a:bodyPr/>
          <a:lstStyle/>
          <a:p>
            <a:endParaRPr lang="zh-CN" altLang="en-US"/>
          </a:p>
        </p:txBody>
      </p:sp>
      <p:sp>
        <p:nvSpPr>
          <p:cNvPr id="15360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2DBCC53C-61CD-43C1-8BE7-AB906D568B62}"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34</a:t>
            </a:fld>
            <a:endParaRPr lang="en-US" altLang="zh-CN" sz="2400" b="0" dirty="0">
              <a:solidFill>
                <a:schemeClr val="tx1">
                  <a:tint val="75000"/>
                </a:schemeClr>
              </a:solidFill>
              <a:latin typeface="+mn-lt"/>
              <a:ea typeface="+mn-ea"/>
              <a:cs typeface="+mn-cs"/>
            </a:endParaRPr>
          </a:p>
        </p:txBody>
      </p:sp>
      <p:pic>
        <p:nvPicPr>
          <p:cNvPr id="1536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277812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0"/>
            <a:ext cx="41798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7" name="Picture 5"/>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373272">
            <a:off x="323850" y="4872038"/>
            <a:ext cx="358140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8"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911611">
            <a:off x="304800" y="2819400"/>
            <a:ext cx="37338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9" name="Picture 6"/>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4613" y="4876800"/>
            <a:ext cx="4040187"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10" name="Picture 7"/>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410200" y="2743200"/>
            <a:ext cx="3262313"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334030"/>
      </p:ext>
    </p:extLst>
  </p:cSld>
  <p:clrMapOvr>
    <a:masterClrMapping/>
  </p:clrMapOvr>
  <p:transition spd="med">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35</a:t>
            </a:fld>
            <a:endParaRPr lang="zh-CN" altLang="en-US" dirty="0"/>
          </a:p>
        </p:txBody>
      </p:sp>
      <p:pic>
        <p:nvPicPr>
          <p:cNvPr id="6" name="图片 5"/>
          <p:cNvPicPr>
            <a:picLocks noChangeAspect="1"/>
          </p:cNvPicPr>
          <p:nvPr/>
        </p:nvPicPr>
        <p:blipFill>
          <a:blip r:embed="rId2"/>
          <a:stretch>
            <a:fillRect/>
          </a:stretch>
        </p:blipFill>
        <p:spPr>
          <a:xfrm>
            <a:off x="0" y="719138"/>
            <a:ext cx="9144000" cy="5886450"/>
          </a:xfrm>
          <a:prstGeom prst="rect">
            <a:avLst/>
          </a:prstGeom>
        </p:spPr>
      </p:pic>
    </p:spTree>
    <p:extLst>
      <p:ext uri="{BB962C8B-B14F-4D97-AF65-F5344CB8AC3E}">
        <p14:creationId xmlns:p14="http://schemas.microsoft.com/office/powerpoint/2010/main" val="711456622"/>
      </p:ext>
    </p:extLst>
  </p:cSld>
  <p:clrMapOvr>
    <a:masterClrMapping/>
  </p:clrMapOvr>
  <p:transition spd="med">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61FC415-42D0-44C2-BBB9-68A22A716879}"/>
              </a:ext>
            </a:extLst>
          </p:cNvPr>
          <p:cNvSpPr>
            <a:spLocks noGrp="1"/>
          </p:cNvSpPr>
          <p:nvPr>
            <p:ph type="sldNum" sz="quarter" idx="12"/>
          </p:nvPr>
        </p:nvSpPr>
        <p:spPr/>
        <p:txBody>
          <a:bodyPr/>
          <a:lstStyle/>
          <a:p>
            <a:fld id="{4CA3740B-48FD-45C0-9C37-24627F0F7EDC}" type="slidenum">
              <a:rPr lang="zh-CN" altLang="en-US" smtClean="0"/>
              <a:pPr/>
              <a:t>36</a:t>
            </a:fld>
            <a:endParaRPr lang="zh-CN" altLang="en-US" dirty="0"/>
          </a:p>
        </p:txBody>
      </p:sp>
      <p:pic>
        <p:nvPicPr>
          <p:cNvPr id="6" name="图片 5">
            <a:extLst>
              <a:ext uri="{FF2B5EF4-FFF2-40B4-BE49-F238E27FC236}">
                <a16:creationId xmlns:a16="http://schemas.microsoft.com/office/drawing/2014/main" id="{B9F35165-2273-4C8C-A504-579F6411DCED}"/>
              </a:ext>
            </a:extLst>
          </p:cNvPr>
          <p:cNvPicPr>
            <a:picLocks noChangeAspect="1"/>
          </p:cNvPicPr>
          <p:nvPr/>
        </p:nvPicPr>
        <p:blipFill>
          <a:blip r:embed="rId2"/>
          <a:stretch>
            <a:fillRect/>
          </a:stretch>
        </p:blipFill>
        <p:spPr>
          <a:xfrm>
            <a:off x="-1" y="0"/>
            <a:ext cx="5844541" cy="6858000"/>
          </a:xfrm>
          <a:prstGeom prst="rect">
            <a:avLst/>
          </a:prstGeom>
        </p:spPr>
      </p:pic>
      <p:pic>
        <p:nvPicPr>
          <p:cNvPr id="8" name="图片 7">
            <a:extLst>
              <a:ext uri="{FF2B5EF4-FFF2-40B4-BE49-F238E27FC236}">
                <a16:creationId xmlns:a16="http://schemas.microsoft.com/office/drawing/2014/main" id="{2398B5A8-64E7-4E4A-A78D-204695EB5221}"/>
              </a:ext>
            </a:extLst>
          </p:cNvPr>
          <p:cNvPicPr>
            <a:picLocks noChangeAspect="1"/>
          </p:cNvPicPr>
          <p:nvPr/>
        </p:nvPicPr>
        <p:blipFill>
          <a:blip r:embed="rId3"/>
          <a:stretch>
            <a:fillRect/>
          </a:stretch>
        </p:blipFill>
        <p:spPr>
          <a:xfrm>
            <a:off x="3634658" y="2959642"/>
            <a:ext cx="5509342" cy="2625818"/>
          </a:xfrm>
          <a:prstGeom prst="rect">
            <a:avLst/>
          </a:prstGeom>
        </p:spPr>
      </p:pic>
    </p:spTree>
    <p:extLst>
      <p:ext uri="{BB962C8B-B14F-4D97-AF65-F5344CB8AC3E}">
        <p14:creationId xmlns:p14="http://schemas.microsoft.com/office/powerpoint/2010/main" val="3183286064"/>
      </p:ext>
    </p:extLst>
  </p:cSld>
  <p:clrMapOvr>
    <a:masterClrMapping/>
  </p:clrMapOvr>
  <p:transition spd="med">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71499" y="2863970"/>
            <a:ext cx="8071485" cy="517585"/>
          </a:xfrm>
        </p:spPr>
        <p:txBody>
          <a:bodyPr/>
          <a:lstStyle/>
          <a:p>
            <a:pPr marL="0" indent="0" algn="ctr">
              <a:buNone/>
            </a:pPr>
            <a:r>
              <a:rPr lang="en-US" altLang="zh-CN" sz="2800" dirty="0">
                <a:solidFill>
                  <a:srgbClr val="00B050"/>
                </a:solidFill>
              </a:rPr>
              <a:t>3.3 </a:t>
            </a:r>
            <a:r>
              <a:rPr lang="zh-CN" altLang="zh-CN" sz="2800" dirty="0">
                <a:solidFill>
                  <a:srgbClr val="00B050"/>
                </a:solidFill>
              </a:rPr>
              <a:t>典型嵌入式处理器体系</a:t>
            </a:r>
            <a:r>
              <a:rPr lang="zh-CN" altLang="en-US" sz="2800" dirty="0">
                <a:solidFill>
                  <a:srgbClr val="00B050"/>
                </a:solidFill>
              </a:rPr>
              <a:t>（自学）</a:t>
            </a:r>
            <a:endParaRPr lang="en-US" altLang="zh-CN" sz="2800" dirty="0">
              <a:solidFill>
                <a:srgbClr val="00B050"/>
              </a:solidFill>
            </a:endParaRPr>
          </a:p>
          <a:p>
            <a:pPr marL="0" indent="0" algn="ctr">
              <a:buNone/>
            </a:pPr>
            <a:endParaRPr lang="zh-CN" altLang="en-US"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37</a:t>
            </a:fld>
            <a:endParaRPr lang="zh-CN" altLang="en-US" dirty="0"/>
          </a:p>
        </p:txBody>
      </p:sp>
    </p:spTree>
    <p:extLst>
      <p:ext uri="{BB962C8B-B14F-4D97-AF65-F5344CB8AC3E}">
        <p14:creationId xmlns:p14="http://schemas.microsoft.com/office/powerpoint/2010/main" val="2071604227"/>
      </p:ext>
    </p:extLst>
  </p:cSld>
  <p:clrMapOvr>
    <a:masterClrMapping/>
  </p:clrMapOvr>
  <p:transition spd="med">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9FDB923E-ED96-43FF-AF96-7C9F3FDD0C97}" type="slidenum">
              <a:rPr lang="en-US" altLang="zh-CN" sz="2400" b="0">
                <a:solidFill>
                  <a:schemeClr val="tx1">
                    <a:tint val="75000"/>
                  </a:schemeClr>
                </a:solidFill>
                <a:latin typeface="+mn-lt"/>
                <a:ea typeface="+mn-ea"/>
                <a:cs typeface="+mn-cs"/>
              </a:rPr>
              <a:pPr algn="r">
                <a:lnSpc>
                  <a:spcPct val="100000"/>
                </a:lnSpc>
                <a:spcBef>
                  <a:spcPct val="0"/>
                </a:spcBef>
                <a:spcAft>
                  <a:spcPct val="0"/>
                </a:spcAft>
                <a:buClrTx/>
                <a:buSzTx/>
                <a:buFontTx/>
                <a:buNone/>
              </a:pPr>
              <a:t>38</a:t>
            </a:fld>
            <a:endParaRPr lang="en-US" altLang="zh-CN" sz="2400" b="0" dirty="0">
              <a:solidFill>
                <a:schemeClr val="tx1">
                  <a:tint val="75000"/>
                </a:schemeClr>
              </a:solidFill>
              <a:latin typeface="+mn-lt"/>
              <a:ea typeface="+mn-ea"/>
              <a:cs typeface="+mn-cs"/>
            </a:endParaRPr>
          </a:p>
        </p:txBody>
      </p:sp>
      <p:sp>
        <p:nvSpPr>
          <p:cNvPr id="161796" name="Rectangle 3"/>
          <p:cNvSpPr>
            <a:spLocks noGrp="1" noChangeArrowheads="1"/>
          </p:cNvSpPr>
          <p:nvPr>
            <p:ph type="body" idx="1"/>
          </p:nvPr>
        </p:nvSpPr>
        <p:spPr>
          <a:xfrm>
            <a:off x="530492" y="711201"/>
            <a:ext cx="8071485" cy="4800605"/>
          </a:xfrm>
        </p:spPr>
        <p:txBody>
          <a:bodyPr/>
          <a:lstStyle/>
          <a:p>
            <a:pPr marL="0" indent="0" eaLnBrk="1" hangingPunct="1">
              <a:buNone/>
            </a:pPr>
            <a:r>
              <a:rPr lang="en-US" altLang="zh-CN" b="1" dirty="0">
                <a:effectLst>
                  <a:outerShdw blurRad="38100" dist="38100" dir="2700000" algn="tl">
                    <a:srgbClr val="000000">
                      <a:alpha val="43137"/>
                    </a:srgbClr>
                  </a:outerShdw>
                </a:effectLst>
              </a:rPr>
              <a:t>3.3.1 ARM</a:t>
            </a:r>
            <a:r>
              <a:rPr lang="zh-CN" altLang="en-US" b="1" dirty="0">
                <a:effectLst>
                  <a:outerShdw blurRad="38100" dist="38100" dir="2700000" algn="tl">
                    <a:srgbClr val="000000">
                      <a:alpha val="43137"/>
                    </a:srgbClr>
                  </a:outerShdw>
                </a:effectLst>
              </a:rPr>
              <a:t>体系</a:t>
            </a:r>
          </a:p>
          <a:p>
            <a:pPr lvl="1" eaLnBrk="1" hangingPunct="1"/>
            <a:r>
              <a:rPr lang="en-US" altLang="zh-CN" sz="2200" dirty="0"/>
              <a:t>1985</a:t>
            </a:r>
            <a:r>
              <a:rPr lang="zh-CN" altLang="en-US" sz="2200" dirty="0"/>
              <a:t>年，第一个</a:t>
            </a:r>
            <a:r>
              <a:rPr lang="en-US" altLang="zh-CN" sz="2200" dirty="0"/>
              <a:t>ARM</a:t>
            </a:r>
            <a:r>
              <a:rPr lang="zh-CN" altLang="en-US" sz="2200" dirty="0"/>
              <a:t>原型在英国剑桥的</a:t>
            </a:r>
            <a:r>
              <a:rPr lang="en-US" altLang="zh-CN" sz="2200" dirty="0"/>
              <a:t>Acorn</a:t>
            </a:r>
            <a:r>
              <a:rPr lang="zh-CN" altLang="en-US" sz="2200" dirty="0"/>
              <a:t>公司诞生，由美国</a:t>
            </a:r>
            <a:r>
              <a:rPr lang="en-US" altLang="zh-CN" sz="2200" dirty="0"/>
              <a:t>San Jose VLSI</a:t>
            </a:r>
            <a:r>
              <a:rPr lang="zh-CN" altLang="en-US" sz="2200" dirty="0"/>
              <a:t>公司制造；</a:t>
            </a:r>
          </a:p>
          <a:p>
            <a:pPr lvl="1" eaLnBrk="1" hangingPunct="1"/>
            <a:r>
              <a:rPr lang="en-US" altLang="zh-CN" sz="2200" dirty="0"/>
              <a:t>20</a:t>
            </a:r>
            <a:r>
              <a:rPr lang="zh-CN" altLang="en-US" sz="2200" dirty="0"/>
              <a:t>世纪</a:t>
            </a:r>
            <a:r>
              <a:rPr lang="en-US" altLang="zh-CN" sz="2200" dirty="0"/>
              <a:t>80</a:t>
            </a:r>
            <a:r>
              <a:rPr lang="zh-CN" altLang="en-US" sz="2200" dirty="0"/>
              <a:t>年代后期，</a:t>
            </a:r>
            <a:r>
              <a:rPr lang="en-US" altLang="zh-CN" sz="2200" dirty="0"/>
              <a:t>ARM</a:t>
            </a:r>
            <a:r>
              <a:rPr lang="zh-CN" altLang="en-US" sz="2200" dirty="0"/>
              <a:t>很快开发成</a:t>
            </a:r>
            <a:r>
              <a:rPr lang="en-US" altLang="zh-CN" sz="2200" dirty="0"/>
              <a:t>Acorn</a:t>
            </a:r>
            <a:r>
              <a:rPr lang="zh-CN" altLang="en-US" sz="2200" dirty="0"/>
              <a:t>的台式机产品，形成英国的计算机教育基础；</a:t>
            </a:r>
          </a:p>
          <a:p>
            <a:pPr lvl="1" eaLnBrk="1" hangingPunct="1"/>
            <a:r>
              <a:rPr lang="en-US" altLang="zh-CN" sz="2200" dirty="0"/>
              <a:t>1990</a:t>
            </a:r>
            <a:r>
              <a:rPr lang="zh-CN" altLang="en-US" sz="2200" dirty="0"/>
              <a:t>年成立了</a:t>
            </a:r>
            <a:r>
              <a:rPr lang="en-US" altLang="zh-CN" sz="2200" dirty="0"/>
              <a:t>Advanced RISC Machines Limited</a:t>
            </a:r>
            <a:r>
              <a:rPr lang="zh-CN" altLang="en-US" sz="2200" dirty="0"/>
              <a:t>（简称</a:t>
            </a:r>
            <a:r>
              <a:rPr lang="en-US" altLang="zh-CN" sz="2200" dirty="0"/>
              <a:t>ARM Limited</a:t>
            </a:r>
            <a:r>
              <a:rPr lang="zh-CN" altLang="en-US" sz="2200" dirty="0"/>
              <a:t>，</a:t>
            </a:r>
            <a:r>
              <a:rPr lang="en-US" altLang="zh-CN" sz="2200" dirty="0"/>
              <a:t>ARM</a:t>
            </a:r>
            <a:r>
              <a:rPr lang="zh-CN" altLang="en-US" sz="2200" dirty="0"/>
              <a:t>公司）；</a:t>
            </a:r>
          </a:p>
          <a:p>
            <a:pPr lvl="1" eaLnBrk="1" hangingPunct="1"/>
            <a:r>
              <a:rPr lang="en-US" altLang="zh-CN" sz="2200" dirty="0"/>
              <a:t>20</a:t>
            </a:r>
            <a:r>
              <a:rPr lang="zh-CN" altLang="en-US" sz="2200" dirty="0"/>
              <a:t>世纪</a:t>
            </a:r>
            <a:r>
              <a:rPr lang="en-US" altLang="zh-CN" sz="2200" dirty="0"/>
              <a:t>90</a:t>
            </a:r>
            <a:r>
              <a:rPr lang="zh-CN" altLang="en-US" sz="2200" dirty="0"/>
              <a:t>年代，</a:t>
            </a:r>
            <a:r>
              <a:rPr lang="en-US" altLang="zh-CN" sz="2200" dirty="0"/>
              <a:t>ARM 32</a:t>
            </a:r>
            <a:r>
              <a:rPr lang="zh-CN" altLang="en-US" sz="2200" dirty="0"/>
              <a:t>位嵌入式</a:t>
            </a:r>
            <a:r>
              <a:rPr lang="en-US" altLang="zh-CN" sz="2200" dirty="0"/>
              <a:t>RISC</a:t>
            </a:r>
            <a:r>
              <a:rPr lang="zh-CN" altLang="en-US" sz="2200" dirty="0"/>
              <a:t>处理器占据全球低功耗、低成本和高性能嵌入式系统应用领域领先地位；</a:t>
            </a:r>
          </a:p>
          <a:p>
            <a:pPr lvl="1" eaLnBrk="1" hangingPunct="1"/>
            <a:r>
              <a:rPr lang="zh-CN" altLang="en-US" sz="2200" dirty="0"/>
              <a:t>成为移动通信、手持计算、多媒体数字消费和嵌入式解决市场的</a:t>
            </a:r>
            <a:r>
              <a:rPr lang="en-US" altLang="zh-CN" sz="2200" dirty="0"/>
              <a:t>RISC</a:t>
            </a:r>
            <a:r>
              <a:rPr lang="zh-CN" altLang="en-US" sz="2200" dirty="0"/>
              <a:t>标准。</a:t>
            </a:r>
          </a:p>
        </p:txBody>
      </p:sp>
    </p:spTree>
    <p:extLst>
      <p:ext uri="{BB962C8B-B14F-4D97-AF65-F5344CB8AC3E}">
        <p14:creationId xmlns:p14="http://schemas.microsoft.com/office/powerpoint/2010/main" val="606087381"/>
      </p:ext>
    </p:extLst>
  </p:cSld>
  <p:clrMapOvr>
    <a:masterClrMapping/>
  </p:clrMapOvr>
  <p:transition spd="med">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FontTx/>
              <a:buNone/>
            </a:pPr>
            <a:fld id="{78291289-31EC-437C-AF30-C5DEEF5EA277}"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FontTx/>
                <a:buNone/>
              </a:pPr>
              <a:t>39</a:t>
            </a:fld>
            <a:endParaRPr lang="en-US" altLang="zh-CN" sz="2400" b="0" dirty="0">
              <a:solidFill>
                <a:schemeClr val="tx1">
                  <a:tint val="75000"/>
                </a:schemeClr>
              </a:solidFill>
              <a:latin typeface="+mn-lt"/>
              <a:ea typeface="+mn-ea"/>
              <a:cs typeface="+mn-cs"/>
            </a:endParaRPr>
          </a:p>
        </p:txBody>
      </p:sp>
      <p:sp>
        <p:nvSpPr>
          <p:cNvPr id="108546" name="Rectangle 2"/>
          <p:cNvSpPr>
            <a:spLocks noGrp="1" noChangeArrowheads="1"/>
          </p:cNvSpPr>
          <p:nvPr>
            <p:ph type="title"/>
          </p:nvPr>
        </p:nvSpPr>
        <p:spPr/>
        <p:txBody>
          <a:bodyPr/>
          <a:lstStyle/>
          <a:p>
            <a:pPr eaLnBrk="1" hangingPunct="1">
              <a:defRPr/>
            </a:pPr>
            <a:endParaRPr lang="zh-CN" altLang="zh-CN" dirty="0"/>
          </a:p>
        </p:txBody>
      </p:sp>
      <p:sp>
        <p:nvSpPr>
          <p:cNvPr id="167940" name="Rectangle 3"/>
          <p:cNvSpPr>
            <a:spLocks noGrp="1" noChangeArrowheads="1"/>
          </p:cNvSpPr>
          <p:nvPr>
            <p:ph type="body" idx="1"/>
          </p:nvPr>
        </p:nvSpPr>
        <p:spPr>
          <a:xfrm>
            <a:off x="609600" y="1219200"/>
            <a:ext cx="8077200" cy="5638800"/>
          </a:xfrm>
        </p:spPr>
        <p:txBody>
          <a:bodyPr/>
          <a:lstStyle/>
          <a:p>
            <a:pPr eaLnBrk="1" hangingPunct="1">
              <a:buFont typeface="Wingdings" pitchFamily="2" charset="2"/>
              <a:buChar char="l"/>
            </a:pPr>
            <a:r>
              <a:rPr lang="zh-CN" altLang="en-US" sz="2400" dirty="0"/>
              <a:t>通用系列</a:t>
            </a:r>
          </a:p>
          <a:p>
            <a:pPr lvl="1" eaLnBrk="1" hangingPunct="1">
              <a:buFont typeface="Wingdings" pitchFamily="2" charset="2"/>
              <a:buChar char="l"/>
            </a:pPr>
            <a:r>
              <a:rPr lang="en-US" altLang="zh-CN" sz="2000" dirty="0"/>
              <a:t>ARM7</a:t>
            </a:r>
          </a:p>
          <a:p>
            <a:pPr lvl="1" eaLnBrk="1" hangingPunct="1">
              <a:buFont typeface="Wingdings" pitchFamily="2" charset="2"/>
              <a:buChar char="l"/>
            </a:pPr>
            <a:r>
              <a:rPr lang="en-US" altLang="zh-CN" sz="2000" dirty="0"/>
              <a:t>ARM9</a:t>
            </a:r>
          </a:p>
          <a:p>
            <a:pPr lvl="1" eaLnBrk="1" hangingPunct="1">
              <a:buFont typeface="Wingdings" pitchFamily="2" charset="2"/>
              <a:buChar char="l"/>
            </a:pPr>
            <a:r>
              <a:rPr lang="en-US" altLang="zh-CN" sz="2000" dirty="0"/>
              <a:t>ARM9E</a:t>
            </a:r>
          </a:p>
          <a:p>
            <a:pPr lvl="1" eaLnBrk="1" hangingPunct="1">
              <a:buFont typeface="Wingdings" pitchFamily="2" charset="2"/>
              <a:buChar char="l"/>
            </a:pPr>
            <a:r>
              <a:rPr lang="en-US" altLang="zh-CN" sz="2000" dirty="0"/>
              <a:t>ARM10</a:t>
            </a:r>
          </a:p>
          <a:p>
            <a:pPr lvl="1" eaLnBrk="1" hangingPunct="1">
              <a:buFont typeface="Wingdings" pitchFamily="2" charset="2"/>
              <a:buChar char="l"/>
            </a:pPr>
            <a:r>
              <a:rPr lang="en-US" altLang="zh-CN" sz="2000" dirty="0"/>
              <a:t>ARM11</a:t>
            </a:r>
          </a:p>
          <a:p>
            <a:pPr lvl="1" eaLnBrk="1" hangingPunct="1">
              <a:buFont typeface="Wingdings" pitchFamily="2" charset="2"/>
              <a:buChar char="l"/>
            </a:pPr>
            <a:r>
              <a:rPr lang="en-US" altLang="zh-CN" sz="2000" dirty="0"/>
              <a:t>STRONG ARM</a:t>
            </a:r>
          </a:p>
          <a:p>
            <a:pPr lvl="1" eaLnBrk="1" hangingPunct="1">
              <a:buFont typeface="Wingdings" pitchFamily="2" charset="2"/>
              <a:buChar char="l"/>
            </a:pPr>
            <a:r>
              <a:rPr lang="en-US" altLang="zh-CN" sz="2000" dirty="0"/>
              <a:t>Cortex-M3/M4 , Cortex-R4, Cortex-A8/A9</a:t>
            </a:r>
          </a:p>
          <a:p>
            <a:pPr eaLnBrk="1" hangingPunct="1">
              <a:buFont typeface="Wingdings" pitchFamily="2" charset="2"/>
              <a:buChar char="l"/>
            </a:pPr>
            <a:r>
              <a:rPr lang="zh-CN" altLang="en-US" sz="2400" dirty="0"/>
              <a:t>面向安全</a:t>
            </a:r>
          </a:p>
          <a:p>
            <a:pPr lvl="1" eaLnBrk="1" hangingPunct="1">
              <a:buFont typeface="Wingdings" pitchFamily="2" charset="2"/>
              <a:buChar char="l"/>
            </a:pPr>
            <a:r>
              <a:rPr lang="en-US" altLang="zh-CN" sz="2000" dirty="0" err="1"/>
              <a:t>SecurCore</a:t>
            </a:r>
            <a:r>
              <a:rPr lang="zh-CN" altLang="en-US" sz="2000" dirty="0"/>
              <a:t>专门为安全设备而设计的。处理速度</a:t>
            </a:r>
            <a:r>
              <a:rPr lang="en-US" altLang="zh-CN" sz="2000" dirty="0"/>
              <a:t>1200MIPS</a:t>
            </a:r>
            <a:r>
              <a:rPr lang="zh-CN" altLang="en-US" sz="2000" dirty="0"/>
              <a:t>（</a:t>
            </a:r>
            <a:r>
              <a:rPr lang="en-US" altLang="zh-CN" sz="2000" dirty="0" err="1"/>
              <a:t>Xscale</a:t>
            </a:r>
            <a:r>
              <a:rPr lang="zh-CN" altLang="en-US" sz="2000" dirty="0"/>
              <a:t>微体系结构），功耗测量为</a:t>
            </a:r>
            <a:r>
              <a:rPr lang="en-US" altLang="zh-CN" sz="2000" dirty="0" err="1"/>
              <a:t>μW</a:t>
            </a:r>
            <a:r>
              <a:rPr lang="en-US" altLang="zh-CN" sz="2000" dirty="0"/>
              <a:t>/MHz</a:t>
            </a:r>
            <a:r>
              <a:rPr lang="zh-CN" altLang="en-US" sz="2000" dirty="0"/>
              <a:t>，与所有体系结构兼容。</a:t>
            </a:r>
          </a:p>
        </p:txBody>
      </p:sp>
      <p:sp>
        <p:nvSpPr>
          <p:cNvPr id="2" name="圆角矩形标注 1"/>
          <p:cNvSpPr/>
          <p:nvPr/>
        </p:nvSpPr>
        <p:spPr>
          <a:xfrm>
            <a:off x="3238500" y="927100"/>
            <a:ext cx="5905500" cy="1905000"/>
          </a:xfrm>
          <a:prstGeom prst="wedgeRoundRectCallout">
            <a:avLst>
              <a:gd name="adj1" fmla="val -36319"/>
              <a:gd name="adj2" fmla="val 100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Ø"/>
            </a:pPr>
            <a:r>
              <a:rPr lang="en-US" altLang="zh-CN" sz="2000" b="1" dirty="0">
                <a:solidFill>
                  <a:srgbClr val="FFFF00"/>
                </a:solidFill>
              </a:rPr>
              <a:t>A</a:t>
            </a:r>
            <a:r>
              <a:rPr lang="zh-CN" altLang="en-US" sz="2000" dirty="0"/>
              <a:t>指面向应用的配置，用于设计高性能的“开放应用平台”，如智能手机、平板电脑；</a:t>
            </a:r>
            <a:endParaRPr lang="en-US" altLang="zh-CN" sz="2000" dirty="0"/>
          </a:p>
          <a:p>
            <a:pPr marL="342900" indent="-342900" algn="just">
              <a:buFont typeface="Wingdings" panose="05000000000000000000" pitchFamily="2" charset="2"/>
              <a:buChar char="Ø"/>
            </a:pPr>
            <a:r>
              <a:rPr lang="en-US" altLang="zh-CN" sz="2000" b="1" dirty="0">
                <a:solidFill>
                  <a:srgbClr val="FFFF00"/>
                </a:solidFill>
              </a:rPr>
              <a:t>R</a:t>
            </a:r>
            <a:r>
              <a:rPr lang="zh-CN" altLang="en-US" sz="2000" dirty="0"/>
              <a:t>指面向嵌入式的配置，用于有实时特征的高端嵌入式系统，例如智能汽车、通信等；</a:t>
            </a:r>
            <a:endParaRPr lang="en-US" altLang="zh-CN" sz="2000" dirty="0"/>
          </a:p>
          <a:p>
            <a:pPr marL="342900" indent="-342900" algn="just">
              <a:buFont typeface="Wingdings" panose="05000000000000000000" pitchFamily="2" charset="2"/>
              <a:buChar char="Ø"/>
            </a:pPr>
            <a:r>
              <a:rPr lang="en-US" altLang="zh-CN" sz="2000" b="1" dirty="0">
                <a:solidFill>
                  <a:srgbClr val="FFFF00"/>
                </a:solidFill>
              </a:rPr>
              <a:t>M</a:t>
            </a:r>
            <a:r>
              <a:rPr lang="zh-CN" altLang="en-US" sz="2000" dirty="0"/>
              <a:t>指面向微处理器配置，用于可穿戴、物联网等深度嵌入式系统等。</a:t>
            </a:r>
          </a:p>
        </p:txBody>
      </p:sp>
    </p:spTree>
    <p:extLst>
      <p:ext uri="{BB962C8B-B14F-4D97-AF65-F5344CB8AC3E}">
        <p14:creationId xmlns:p14="http://schemas.microsoft.com/office/powerpoint/2010/main" val="2412121180"/>
      </p:ext>
    </p:extLst>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FontTx/>
              <a:buNone/>
            </a:pPr>
            <a:fld id="{493CEB05-61D3-47A2-AD27-ABA78D0C3DB4}"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FontTx/>
                <a:buNone/>
              </a:pPr>
              <a:t>4</a:t>
            </a:fld>
            <a:endParaRPr lang="en-US" altLang="zh-CN" sz="2400" b="0" dirty="0">
              <a:solidFill>
                <a:schemeClr val="tx1">
                  <a:tint val="75000"/>
                </a:schemeClr>
              </a:solidFill>
              <a:latin typeface="+mn-lt"/>
              <a:ea typeface="+mn-ea"/>
              <a:cs typeface="+mn-cs"/>
            </a:endParaRPr>
          </a:p>
        </p:txBody>
      </p:sp>
      <p:sp>
        <p:nvSpPr>
          <p:cNvPr id="11267" name="Rectangle 3"/>
          <p:cNvSpPr>
            <a:spLocks noGrp="1" noChangeArrowheads="1"/>
          </p:cNvSpPr>
          <p:nvPr>
            <p:ph type="body" idx="1"/>
          </p:nvPr>
        </p:nvSpPr>
        <p:spPr>
          <a:xfrm>
            <a:off x="533400" y="1237794"/>
            <a:ext cx="8077200" cy="3867605"/>
          </a:xfrm>
        </p:spPr>
        <p:txBody>
          <a:bodyPr/>
          <a:lstStyle/>
          <a:p>
            <a:pPr eaLnBrk="1" hangingPunct="1"/>
            <a:r>
              <a:rPr lang="zh-CN" altLang="en-US" dirty="0"/>
              <a:t>处理器是计算装置的“大脑”；</a:t>
            </a:r>
            <a:endParaRPr lang="en-US" altLang="zh-CN" dirty="0"/>
          </a:p>
          <a:p>
            <a:pPr lvl="1" eaLnBrk="1" hangingPunct="1"/>
            <a:r>
              <a:rPr lang="zh-CN" altLang="en-US" dirty="0"/>
              <a:t>执行过程分析</a:t>
            </a:r>
            <a:endParaRPr lang="en-US" altLang="zh-CN" dirty="0"/>
          </a:p>
          <a:p>
            <a:pPr lvl="1" eaLnBrk="1" hangingPunct="1"/>
            <a:r>
              <a:rPr lang="en-US" altLang="zh-CN" dirty="0"/>
              <a:t>CPU</a:t>
            </a:r>
            <a:r>
              <a:rPr lang="zh-CN" altLang="en-US" dirty="0"/>
              <a:t>核心组件模型</a:t>
            </a:r>
            <a:endParaRPr lang="en-US" altLang="zh-CN" dirty="0"/>
          </a:p>
        </p:txBody>
      </p:sp>
      <p:sp>
        <p:nvSpPr>
          <p:cNvPr id="14" name="标题 1"/>
          <p:cNvSpPr>
            <a:spLocks noGrp="1"/>
          </p:cNvSpPr>
          <p:nvPr>
            <p:ph type="title"/>
          </p:nvPr>
        </p:nvSpPr>
        <p:spPr/>
        <p:txBody>
          <a:bodyPr/>
          <a:lstStyle/>
          <a:p>
            <a:pPr algn="l">
              <a:defRPr/>
            </a:pPr>
            <a:r>
              <a:rPr lang="zh-CN" altLang="en-US" sz="2800" dirty="0"/>
              <a:t>核心组件</a:t>
            </a:r>
            <a:endParaRPr lang="zh-CN" altLang="en-US" dirty="0"/>
          </a:p>
        </p:txBody>
      </p:sp>
      <p:pic>
        <p:nvPicPr>
          <p:cNvPr id="6" name="图片 5"/>
          <p:cNvPicPr>
            <a:picLocks noChangeAspect="1"/>
          </p:cNvPicPr>
          <p:nvPr/>
        </p:nvPicPr>
        <p:blipFill>
          <a:blip r:embed="rId2"/>
          <a:stretch>
            <a:fillRect/>
          </a:stretch>
        </p:blipFill>
        <p:spPr>
          <a:xfrm>
            <a:off x="1275405" y="2879622"/>
            <a:ext cx="6400800" cy="2514600"/>
          </a:xfrm>
          <a:prstGeom prst="rect">
            <a:avLst/>
          </a:prstGeom>
        </p:spPr>
      </p:pic>
    </p:spTree>
    <p:extLst>
      <p:ext uri="{BB962C8B-B14F-4D97-AF65-F5344CB8AC3E}">
        <p14:creationId xmlns:p14="http://schemas.microsoft.com/office/powerpoint/2010/main" val="3029846842"/>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ARM</a:t>
            </a:r>
            <a:r>
              <a:rPr lang="zh-CN" altLang="en-US" dirty="0"/>
              <a:t>处理器的程序员界面</a:t>
            </a:r>
            <a:endParaRPr lang="en-US" altLang="zh-CN" dirty="0"/>
          </a:p>
          <a:p>
            <a:pPr lvl="1"/>
            <a:r>
              <a:rPr lang="zh-CN" altLang="zh-CN" dirty="0">
                <a:solidFill>
                  <a:srgbClr val="FFC000"/>
                </a:solidFill>
              </a:rPr>
              <a:t>处理器状态</a:t>
            </a:r>
            <a:endParaRPr lang="en-US" altLang="zh-CN" dirty="0">
              <a:solidFill>
                <a:srgbClr val="FFC000"/>
              </a:solidFill>
            </a:endParaRPr>
          </a:p>
          <a:p>
            <a:pPr lvl="1"/>
            <a:r>
              <a:rPr lang="zh-CN" altLang="zh-CN" dirty="0">
                <a:solidFill>
                  <a:srgbClr val="FFC000"/>
                </a:solidFill>
              </a:rPr>
              <a:t>内存格式（大端、小端存储）</a:t>
            </a:r>
            <a:endParaRPr lang="en-US" altLang="zh-CN" dirty="0">
              <a:solidFill>
                <a:srgbClr val="FFC000"/>
              </a:solidFill>
            </a:endParaRPr>
          </a:p>
          <a:p>
            <a:pPr lvl="1"/>
            <a:r>
              <a:rPr lang="zh-CN" altLang="zh-CN" dirty="0">
                <a:solidFill>
                  <a:srgbClr val="FFC000"/>
                </a:solidFill>
              </a:rPr>
              <a:t>指令长度（</a:t>
            </a:r>
            <a:r>
              <a:rPr lang="en-US" altLang="zh-CN" dirty="0">
                <a:solidFill>
                  <a:srgbClr val="FFC000"/>
                </a:solidFill>
              </a:rPr>
              <a:t>16</a:t>
            </a:r>
            <a:r>
              <a:rPr lang="zh-CN" altLang="zh-CN" dirty="0">
                <a:solidFill>
                  <a:srgbClr val="FFC000"/>
                </a:solidFill>
              </a:rPr>
              <a:t>位、</a:t>
            </a:r>
            <a:r>
              <a:rPr lang="en-US" altLang="zh-CN" dirty="0">
                <a:solidFill>
                  <a:srgbClr val="FFC000"/>
                </a:solidFill>
              </a:rPr>
              <a:t>32</a:t>
            </a:r>
            <a:r>
              <a:rPr lang="zh-CN" altLang="zh-CN" dirty="0">
                <a:solidFill>
                  <a:srgbClr val="FFC000"/>
                </a:solidFill>
              </a:rPr>
              <a:t>位）</a:t>
            </a:r>
            <a:endParaRPr lang="en-US" altLang="zh-CN" dirty="0">
              <a:solidFill>
                <a:srgbClr val="FFC000"/>
              </a:solidFill>
            </a:endParaRPr>
          </a:p>
          <a:p>
            <a:pPr lvl="1"/>
            <a:r>
              <a:rPr lang="zh-CN" altLang="zh-CN" dirty="0">
                <a:solidFill>
                  <a:srgbClr val="FFC000"/>
                </a:solidFill>
              </a:rPr>
              <a:t>数据类型（</a:t>
            </a:r>
            <a:r>
              <a:rPr lang="en-US" altLang="zh-CN" dirty="0">
                <a:solidFill>
                  <a:srgbClr val="FFC000"/>
                </a:solidFill>
              </a:rPr>
              <a:t>8</a:t>
            </a:r>
            <a:r>
              <a:rPr lang="zh-CN" altLang="zh-CN" dirty="0">
                <a:solidFill>
                  <a:srgbClr val="FFC000"/>
                </a:solidFill>
              </a:rPr>
              <a:t>位字节、</a:t>
            </a:r>
            <a:r>
              <a:rPr lang="en-US" altLang="zh-CN" dirty="0">
                <a:solidFill>
                  <a:srgbClr val="FFC000"/>
                </a:solidFill>
              </a:rPr>
              <a:t>16</a:t>
            </a:r>
            <a:r>
              <a:rPr lang="zh-CN" altLang="zh-CN" dirty="0">
                <a:solidFill>
                  <a:srgbClr val="FFC000"/>
                </a:solidFill>
              </a:rPr>
              <a:t>位半字、</a:t>
            </a:r>
            <a:r>
              <a:rPr lang="en-US" altLang="zh-CN" dirty="0">
                <a:solidFill>
                  <a:srgbClr val="FFC000"/>
                </a:solidFill>
              </a:rPr>
              <a:t>32</a:t>
            </a:r>
            <a:r>
              <a:rPr lang="zh-CN" altLang="zh-CN" dirty="0">
                <a:solidFill>
                  <a:srgbClr val="FFC000"/>
                </a:solidFill>
              </a:rPr>
              <a:t>位字）</a:t>
            </a:r>
            <a:endParaRPr lang="en-US" altLang="zh-CN" dirty="0">
              <a:solidFill>
                <a:srgbClr val="FFC000"/>
              </a:solidFill>
            </a:endParaRPr>
          </a:p>
          <a:p>
            <a:pPr lvl="1"/>
            <a:r>
              <a:rPr lang="zh-CN" altLang="zh-CN" dirty="0">
                <a:solidFill>
                  <a:srgbClr val="FFC000"/>
                </a:solidFill>
              </a:rPr>
              <a:t>操作模式</a:t>
            </a:r>
            <a:endParaRPr lang="en-US" altLang="zh-CN" dirty="0">
              <a:solidFill>
                <a:srgbClr val="FFC000"/>
              </a:solidFill>
            </a:endParaRPr>
          </a:p>
          <a:p>
            <a:pPr lvl="1"/>
            <a:r>
              <a:rPr lang="zh-CN" altLang="zh-CN" dirty="0">
                <a:solidFill>
                  <a:srgbClr val="FFC000"/>
                </a:solidFill>
              </a:rPr>
              <a:t>寄存器组</a:t>
            </a:r>
            <a:endParaRPr lang="en-US" altLang="zh-CN" dirty="0">
              <a:solidFill>
                <a:srgbClr val="FFC000"/>
              </a:solidFill>
            </a:endParaRPr>
          </a:p>
          <a:p>
            <a:pPr lvl="1"/>
            <a:r>
              <a:rPr lang="zh-CN" altLang="zh-CN" dirty="0">
                <a:solidFill>
                  <a:srgbClr val="FFC000"/>
                </a:solidFill>
              </a:rPr>
              <a:t>异常与中断等</a:t>
            </a:r>
            <a:endParaRPr lang="zh-CN" altLang="en-US" dirty="0">
              <a:solidFill>
                <a:srgbClr val="FFC000"/>
              </a:solidFill>
            </a:endParaRPr>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40</a:t>
            </a:fld>
            <a:endParaRPr lang="zh-CN" altLang="en-US" dirty="0"/>
          </a:p>
        </p:txBody>
      </p:sp>
    </p:spTree>
    <p:extLst>
      <p:ext uri="{BB962C8B-B14F-4D97-AF65-F5344CB8AC3E}">
        <p14:creationId xmlns:p14="http://schemas.microsoft.com/office/powerpoint/2010/main" val="3659548265"/>
      </p:ext>
    </p:extLst>
  </p:cSld>
  <p:clrMapOvr>
    <a:masterClrMapping/>
  </p:clrMapOvr>
  <p:transition spd="med">
    <p:push/>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zh-CN" dirty="0">
                <a:solidFill>
                  <a:srgbClr val="FFC000"/>
                </a:solidFill>
              </a:rPr>
              <a:t>处理器状态</a:t>
            </a:r>
            <a:endParaRPr lang="en-US" altLang="zh-CN" dirty="0">
              <a:solidFill>
                <a:srgbClr val="FFC000"/>
              </a:solidFill>
            </a:endParaRPr>
          </a:p>
          <a:p>
            <a:pPr lvl="2"/>
            <a:r>
              <a:rPr lang="zh-CN" altLang="zh-CN" sz="2200" dirty="0"/>
              <a:t>指处理器的执行状态，包括了指令集、异常模型、内存模型和程序员模型等</a:t>
            </a:r>
            <a:r>
              <a:rPr lang="zh-CN" altLang="en-US" sz="2200" dirty="0"/>
              <a:t>；</a:t>
            </a:r>
            <a:endParaRPr lang="en-US" altLang="zh-CN" sz="2200" dirty="0"/>
          </a:p>
          <a:p>
            <a:pPr lvl="2"/>
            <a:r>
              <a:rPr lang="en-US" altLang="zh-CN" sz="2200" dirty="0"/>
              <a:t>ARMv7</a:t>
            </a:r>
            <a:r>
              <a:rPr lang="zh-CN" altLang="zh-CN" sz="2200" dirty="0"/>
              <a:t>之前的处理器可支持</a:t>
            </a:r>
            <a:r>
              <a:rPr lang="en-US" altLang="zh-CN" sz="2200" dirty="0"/>
              <a:t>ARM</a:t>
            </a:r>
            <a:r>
              <a:rPr lang="zh-CN" altLang="zh-CN" sz="2200" dirty="0"/>
              <a:t>状态和</a:t>
            </a:r>
            <a:r>
              <a:rPr lang="en-US" altLang="zh-CN" sz="2200" dirty="0"/>
              <a:t>Thumb</a:t>
            </a:r>
            <a:r>
              <a:rPr lang="zh-CN" altLang="zh-CN" sz="2200" dirty="0"/>
              <a:t>状态</a:t>
            </a:r>
            <a:r>
              <a:rPr lang="zh-CN" altLang="en-US" sz="2200" dirty="0"/>
              <a:t>；</a:t>
            </a:r>
            <a:endParaRPr lang="en-US" altLang="zh-CN" sz="2200" dirty="0"/>
          </a:p>
          <a:p>
            <a:pPr lvl="2"/>
            <a:r>
              <a:rPr lang="en-US" altLang="zh-CN" sz="2200" dirty="0"/>
              <a:t>ARMv8-A</a:t>
            </a:r>
            <a:r>
              <a:rPr lang="zh-CN" altLang="zh-CN" sz="2200" dirty="0"/>
              <a:t>体系，则分为</a:t>
            </a:r>
            <a:r>
              <a:rPr lang="en-US" altLang="zh-CN" sz="2200" dirty="0"/>
              <a:t>AArch64-64</a:t>
            </a:r>
            <a:r>
              <a:rPr lang="zh-CN" altLang="zh-CN" sz="2200" dirty="0"/>
              <a:t>位执行状态和</a:t>
            </a:r>
            <a:r>
              <a:rPr lang="en-US" altLang="zh-CN" sz="2200" dirty="0"/>
              <a:t>AArch32-32</a:t>
            </a:r>
            <a:r>
              <a:rPr lang="zh-CN" altLang="zh-CN" sz="2200" dirty="0"/>
              <a:t>位执行状态。</a:t>
            </a:r>
            <a:endParaRPr lang="zh-CN" altLang="en-US" sz="2200"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41</a:t>
            </a:fld>
            <a:endParaRPr lang="zh-CN" altLang="en-US" dirty="0"/>
          </a:p>
        </p:txBody>
      </p:sp>
    </p:spTree>
    <p:extLst>
      <p:ext uri="{BB962C8B-B14F-4D97-AF65-F5344CB8AC3E}">
        <p14:creationId xmlns:p14="http://schemas.microsoft.com/office/powerpoint/2010/main" val="3305304975"/>
      </p:ext>
    </p:extLst>
  </p:cSld>
  <p:clrMapOvr>
    <a:masterClrMapping/>
  </p:clrMapOvr>
  <p:transition spd="med">
    <p:push/>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2335" y="1104900"/>
            <a:ext cx="8071485" cy="4394206"/>
          </a:xfrm>
        </p:spPr>
        <p:txBody>
          <a:bodyPr/>
          <a:lstStyle/>
          <a:p>
            <a:pPr lvl="1"/>
            <a:r>
              <a:rPr lang="zh-CN" altLang="zh-CN" dirty="0">
                <a:solidFill>
                  <a:srgbClr val="FFC000"/>
                </a:solidFill>
              </a:rPr>
              <a:t>处理器工作模式</a:t>
            </a:r>
            <a:endParaRPr lang="en-US" altLang="zh-CN" dirty="0">
              <a:solidFill>
                <a:srgbClr val="FFC000"/>
              </a:solidFill>
            </a:endParaRPr>
          </a:p>
          <a:p>
            <a:pPr lvl="2"/>
            <a:r>
              <a:rPr lang="zh-CN" altLang="en-US" sz="2200" dirty="0"/>
              <a:t>表示了</a:t>
            </a:r>
            <a:r>
              <a:rPr lang="en-US" altLang="zh-CN" sz="2200" dirty="0"/>
              <a:t>CPU</a:t>
            </a:r>
            <a:r>
              <a:rPr lang="zh-CN" altLang="en-US" sz="2200" dirty="0"/>
              <a:t>的某种运行方式和状态，为系统运行提供不同的资源权限（</a:t>
            </a:r>
            <a:r>
              <a:rPr lang="en-US" altLang="zh-CN" sz="2200" dirty="0"/>
              <a:t>Privilege</a:t>
            </a:r>
            <a:r>
              <a:rPr lang="zh-CN" altLang="en-US" sz="2200" dirty="0"/>
              <a:t>）和安全性（</a:t>
            </a:r>
            <a:r>
              <a:rPr lang="en-US" altLang="zh-CN" sz="2200" dirty="0"/>
              <a:t>Security</a:t>
            </a:r>
            <a:r>
              <a:rPr lang="zh-CN" altLang="en-US" sz="2200" dirty="0"/>
              <a:t>）。</a:t>
            </a:r>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42</a:t>
            </a:fld>
            <a:endParaRPr lang="zh-CN" altLang="en-US" dirty="0"/>
          </a:p>
        </p:txBody>
      </p:sp>
      <p:pic>
        <p:nvPicPr>
          <p:cNvPr id="5" name="图片 4"/>
          <p:cNvPicPr>
            <a:picLocks noChangeAspect="1"/>
          </p:cNvPicPr>
          <p:nvPr/>
        </p:nvPicPr>
        <p:blipFill>
          <a:blip r:embed="rId2">
            <a:duotone>
              <a:schemeClr val="accent1">
                <a:shade val="45000"/>
                <a:satMod val="135000"/>
              </a:schemeClr>
              <a:prstClr val="white"/>
            </a:duotone>
          </a:blip>
          <a:stretch>
            <a:fillRect/>
          </a:stretch>
        </p:blipFill>
        <p:spPr>
          <a:xfrm>
            <a:off x="532335" y="2375138"/>
            <a:ext cx="8243365" cy="3663718"/>
          </a:xfrm>
          <a:prstGeom prst="rect">
            <a:avLst/>
          </a:prstGeom>
        </p:spPr>
      </p:pic>
      <p:pic>
        <p:nvPicPr>
          <p:cNvPr id="6" name="图片 5"/>
          <p:cNvPicPr>
            <a:picLocks noChangeAspect="1"/>
          </p:cNvPicPr>
          <p:nvPr/>
        </p:nvPicPr>
        <p:blipFill>
          <a:blip r:embed="rId3"/>
          <a:stretch>
            <a:fillRect/>
          </a:stretch>
        </p:blipFill>
        <p:spPr>
          <a:xfrm>
            <a:off x="532334" y="2311638"/>
            <a:ext cx="8243365" cy="4230774"/>
          </a:xfrm>
          <a:prstGeom prst="rect">
            <a:avLst/>
          </a:prstGeom>
        </p:spPr>
      </p:pic>
    </p:spTree>
    <p:extLst>
      <p:ext uri="{BB962C8B-B14F-4D97-AF65-F5344CB8AC3E}">
        <p14:creationId xmlns:p14="http://schemas.microsoft.com/office/powerpoint/2010/main" val="3269303587"/>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p:tgtEl>
                                          <p:spTgt spid="6"/>
                                        </p:tgtEl>
                                        <p:attrNameLst>
                                          <p:attrName>ppt_y</p:attrName>
                                        </p:attrNameLst>
                                      </p:cBhvr>
                                      <p:tavLst>
                                        <p:tav tm="0">
                                          <p:val>
                                            <p:strVal val="#ppt_y-#ppt_h*1.125000"/>
                                          </p:val>
                                        </p:tav>
                                        <p:tav tm="100000">
                                          <p:val>
                                            <p:strVal val="#ppt_y"/>
                                          </p:val>
                                        </p:tav>
                                      </p:tavLst>
                                    </p:anim>
                                    <p:animEffect transition="in" filter="wipe(down)">
                                      <p:cBhvr>
                                        <p:cTn id="1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71499" y="1237795"/>
            <a:ext cx="8071485" cy="5048711"/>
          </a:xfrm>
        </p:spPr>
        <p:txBody>
          <a:bodyPr>
            <a:normAutofit/>
          </a:bodyPr>
          <a:lstStyle/>
          <a:p>
            <a:pPr lvl="1"/>
            <a:r>
              <a:rPr lang="zh-CN" altLang="zh-CN" dirty="0">
                <a:solidFill>
                  <a:srgbClr val="FFC000"/>
                </a:solidFill>
              </a:rPr>
              <a:t>指令长度</a:t>
            </a:r>
            <a:r>
              <a:rPr lang="zh-CN" altLang="en-US" dirty="0">
                <a:solidFill>
                  <a:srgbClr val="FFC000"/>
                </a:solidFill>
              </a:rPr>
              <a:t>与指令集</a:t>
            </a:r>
            <a:endParaRPr lang="en-US" altLang="zh-CN" dirty="0">
              <a:solidFill>
                <a:srgbClr val="FFC000"/>
              </a:solidFill>
            </a:endParaRPr>
          </a:p>
          <a:p>
            <a:pPr lvl="2"/>
            <a:r>
              <a:rPr lang="en-US" altLang="zh-CN" sz="2200" dirty="0"/>
              <a:t>32</a:t>
            </a:r>
            <a:r>
              <a:rPr lang="zh-CN" altLang="zh-CN" sz="2200" dirty="0"/>
              <a:t>位</a:t>
            </a:r>
            <a:r>
              <a:rPr lang="en-US" altLang="zh-CN" sz="2200" dirty="0"/>
              <a:t>ARM</a:t>
            </a:r>
            <a:r>
              <a:rPr lang="zh-CN" altLang="zh-CN" sz="2200" dirty="0"/>
              <a:t>指令集</a:t>
            </a:r>
            <a:r>
              <a:rPr lang="en-US" altLang="zh-CN" sz="2200" dirty="0"/>
              <a:t>       A32</a:t>
            </a:r>
            <a:r>
              <a:rPr lang="zh-CN" altLang="en-US" sz="2200" dirty="0"/>
              <a:t>指令集</a:t>
            </a:r>
            <a:endParaRPr lang="en-US" altLang="zh-CN" sz="2200" dirty="0"/>
          </a:p>
          <a:p>
            <a:pPr lvl="2"/>
            <a:r>
              <a:rPr lang="en-US" altLang="zh-CN" sz="2200" dirty="0"/>
              <a:t>16</a:t>
            </a:r>
            <a:r>
              <a:rPr lang="zh-CN" altLang="zh-CN" sz="2200" dirty="0"/>
              <a:t>位</a:t>
            </a:r>
            <a:r>
              <a:rPr lang="en-US" altLang="zh-CN" sz="2200" dirty="0"/>
              <a:t>Thumb</a:t>
            </a:r>
            <a:r>
              <a:rPr lang="zh-CN" altLang="zh-CN" sz="2200" dirty="0"/>
              <a:t>指令集</a:t>
            </a:r>
            <a:r>
              <a:rPr lang="en-US" altLang="zh-CN" sz="2200" dirty="0"/>
              <a:t>    T16</a:t>
            </a:r>
            <a:r>
              <a:rPr lang="zh-CN" altLang="en-US" sz="2200" dirty="0"/>
              <a:t>指令集</a:t>
            </a:r>
            <a:endParaRPr lang="en-US" altLang="zh-CN" sz="2200" dirty="0"/>
          </a:p>
          <a:p>
            <a:pPr lvl="2"/>
            <a:r>
              <a:rPr lang="en-US" altLang="zh-CN" sz="2200" dirty="0"/>
              <a:t>Thumb-2</a:t>
            </a:r>
            <a:r>
              <a:rPr lang="zh-CN" altLang="zh-CN" sz="2200" dirty="0"/>
              <a:t>指令集</a:t>
            </a:r>
            <a:r>
              <a:rPr lang="en-US" altLang="zh-CN" sz="2200" dirty="0"/>
              <a:t>        T32</a:t>
            </a:r>
            <a:r>
              <a:rPr lang="zh-CN" altLang="en-US" sz="2200" dirty="0"/>
              <a:t>指令集：</a:t>
            </a:r>
            <a:r>
              <a:rPr lang="en-US" altLang="zh-CN" sz="2200" dirty="0"/>
              <a:t>32</a:t>
            </a:r>
            <a:r>
              <a:rPr lang="zh-CN" altLang="en-US" sz="2200" dirty="0"/>
              <a:t>位、</a:t>
            </a:r>
            <a:r>
              <a:rPr lang="en-US" altLang="zh-CN" sz="2200" dirty="0"/>
              <a:t>16</a:t>
            </a:r>
            <a:r>
              <a:rPr lang="zh-CN" altLang="en-US" sz="2200" dirty="0"/>
              <a:t>位混合</a:t>
            </a:r>
            <a:endParaRPr lang="en-US" altLang="zh-CN" sz="2200" dirty="0"/>
          </a:p>
          <a:p>
            <a:pPr lvl="2"/>
            <a:r>
              <a:rPr lang="en-US" altLang="zh-CN" sz="2200" dirty="0"/>
              <a:t>A64</a:t>
            </a:r>
            <a:r>
              <a:rPr lang="zh-CN" altLang="zh-CN" sz="2200" dirty="0"/>
              <a:t>指令集</a:t>
            </a:r>
            <a:r>
              <a:rPr lang="en-US" altLang="zh-CN" sz="2200" dirty="0"/>
              <a:t>   </a:t>
            </a:r>
            <a:r>
              <a:rPr lang="zh-CN" altLang="zh-CN" sz="2200" dirty="0"/>
              <a:t>支持</a:t>
            </a:r>
            <a:r>
              <a:rPr lang="en-US" altLang="zh-CN" sz="2200" dirty="0"/>
              <a:t>AArch64</a:t>
            </a:r>
            <a:r>
              <a:rPr lang="zh-CN" altLang="zh-CN" sz="2200" dirty="0"/>
              <a:t>执行状态的全新</a:t>
            </a:r>
            <a:r>
              <a:rPr lang="en-US" altLang="zh-CN" sz="2200" dirty="0"/>
              <a:t>32</a:t>
            </a:r>
            <a:r>
              <a:rPr lang="zh-CN" altLang="zh-CN" sz="2200" dirty="0"/>
              <a:t>位固定长度指令集</a:t>
            </a:r>
            <a:endParaRPr lang="en-US" altLang="zh-CN" sz="2200" dirty="0"/>
          </a:p>
          <a:p>
            <a:pPr lvl="2"/>
            <a:endParaRPr lang="en-US" altLang="zh-CN" sz="2200" dirty="0"/>
          </a:p>
          <a:p>
            <a:pPr lvl="2"/>
            <a:endParaRPr lang="zh-CN" altLang="en-US" sz="2200"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43</a:t>
            </a:fld>
            <a:endParaRPr lang="zh-CN" altLang="en-US" dirty="0"/>
          </a:p>
        </p:txBody>
      </p:sp>
      <p:sp>
        <p:nvSpPr>
          <p:cNvPr id="6" name="AutoShape 5"/>
          <p:cNvSpPr>
            <a:spLocks noChangeArrowheads="1"/>
          </p:cNvSpPr>
          <p:nvPr/>
        </p:nvSpPr>
        <p:spPr bwMode="auto">
          <a:xfrm>
            <a:off x="571499" y="3505200"/>
            <a:ext cx="8204201" cy="3181356"/>
          </a:xfrm>
          <a:prstGeom prst="roundRect">
            <a:avLst>
              <a:gd name="adj" fmla="val 3134"/>
            </a:avLst>
          </a:prstGeom>
          <a:solidFill>
            <a:schemeClr val="tx1"/>
          </a:solidFill>
          <a:ln w="9525">
            <a:solidFill>
              <a:schemeClr val="tx1"/>
            </a:solidFill>
            <a:round/>
            <a:headEnd/>
            <a:tailEnd/>
          </a:ln>
        </p:spPr>
        <p:txBody>
          <a:bodyPr tIns="10800" bIns="10800" anchor="ct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eaLnBrk="1" hangingPunct="1">
              <a:lnSpc>
                <a:spcPct val="100000"/>
              </a:lnSpc>
              <a:spcBef>
                <a:spcPct val="0"/>
              </a:spcBef>
              <a:spcAft>
                <a:spcPct val="0"/>
              </a:spcAft>
              <a:buClrTx/>
              <a:buSzTx/>
              <a:buFontTx/>
              <a:buNone/>
            </a:pPr>
            <a:r>
              <a:rPr kumimoji="0" lang="zh-CN" altLang="en-US" sz="2000" dirty="0">
                <a:solidFill>
                  <a:srgbClr val="C00000"/>
                </a:solidFill>
                <a:latin typeface="Arial" panose="020B0604020202020204" pitchFamily="34" charset="0"/>
              </a:rPr>
              <a:t>指令集比较</a:t>
            </a:r>
          </a:p>
          <a:p>
            <a:pPr>
              <a:lnSpc>
                <a:spcPct val="100000"/>
              </a:lnSpc>
              <a:spcBef>
                <a:spcPct val="0"/>
              </a:spcBef>
              <a:spcAft>
                <a:spcPct val="0"/>
              </a:spcAft>
              <a:buClrTx/>
              <a:buSzTx/>
              <a:buNone/>
            </a:pPr>
            <a:r>
              <a:rPr kumimoji="0" lang="en-US" altLang="zh-CN" sz="2000" b="0" dirty="0">
                <a:solidFill>
                  <a:schemeClr val="bg1"/>
                </a:solidFill>
                <a:latin typeface="Arial" panose="020B0604020202020204" pitchFamily="34" charset="0"/>
              </a:rPr>
              <a:t>Thumb</a:t>
            </a:r>
            <a:r>
              <a:rPr kumimoji="0" lang="zh-CN" altLang="en-US" sz="2000" b="0" dirty="0">
                <a:solidFill>
                  <a:schemeClr val="bg1"/>
                </a:solidFill>
                <a:latin typeface="Arial" panose="020B0604020202020204" pitchFamily="34" charset="0"/>
              </a:rPr>
              <a:t>指令集是对</a:t>
            </a:r>
            <a:r>
              <a:rPr kumimoji="0" lang="en-US" altLang="zh-CN" sz="2000" b="0" dirty="0">
                <a:solidFill>
                  <a:schemeClr val="bg1"/>
                </a:solidFill>
                <a:latin typeface="Arial" panose="020B0604020202020204" pitchFamily="34" charset="0"/>
              </a:rPr>
              <a:t>ARM</a:t>
            </a:r>
            <a:r>
              <a:rPr kumimoji="0" lang="zh-CN" altLang="en-US" sz="2000" b="0" dirty="0">
                <a:solidFill>
                  <a:schemeClr val="bg1"/>
                </a:solidFill>
                <a:latin typeface="Arial" panose="020B0604020202020204" pitchFamily="34" charset="0"/>
              </a:rPr>
              <a:t>指令功能集的一个子集重新编码得到的一个</a:t>
            </a:r>
            <a:r>
              <a:rPr kumimoji="0" lang="en-US" altLang="zh-CN" sz="2000" b="0" dirty="0">
                <a:solidFill>
                  <a:schemeClr val="bg1"/>
                </a:solidFill>
                <a:latin typeface="Arial" panose="020B0604020202020204" pitchFamily="34" charset="0"/>
              </a:rPr>
              <a:t>16</a:t>
            </a:r>
            <a:r>
              <a:rPr kumimoji="0" lang="zh-CN" altLang="en-US" sz="2000" b="0" dirty="0">
                <a:solidFill>
                  <a:schemeClr val="bg1"/>
                </a:solidFill>
                <a:latin typeface="Arial" panose="020B0604020202020204" pitchFamily="34" charset="0"/>
              </a:rPr>
              <a:t>位指令集，</a:t>
            </a:r>
            <a:r>
              <a:rPr kumimoji="0" lang="en-US" altLang="zh-CN" sz="2000" b="0" dirty="0">
                <a:solidFill>
                  <a:schemeClr val="bg1"/>
                </a:solidFill>
                <a:latin typeface="Arial" panose="020B0604020202020204" pitchFamily="34" charset="0"/>
              </a:rPr>
              <a:t>16</a:t>
            </a:r>
            <a:r>
              <a:rPr kumimoji="0" lang="zh-CN" altLang="en-US" sz="2000" b="0" dirty="0">
                <a:solidFill>
                  <a:schemeClr val="bg1"/>
                </a:solidFill>
                <a:latin typeface="Arial" panose="020B0604020202020204" pitchFamily="34" charset="0"/>
              </a:rPr>
              <a:t>位指令集，用以改善代码密度，与等价的</a:t>
            </a:r>
            <a:r>
              <a:rPr kumimoji="0" lang="en-US" altLang="zh-CN" sz="2000" b="0" dirty="0">
                <a:solidFill>
                  <a:schemeClr val="bg1"/>
                </a:solidFill>
                <a:latin typeface="Arial" panose="020B0604020202020204" pitchFamily="34" charset="0"/>
              </a:rPr>
              <a:t>32</a:t>
            </a:r>
            <a:r>
              <a:rPr kumimoji="0" lang="zh-CN" altLang="en-US" sz="2000" b="0" dirty="0">
                <a:solidFill>
                  <a:schemeClr val="bg1"/>
                </a:solidFill>
                <a:latin typeface="Arial" panose="020B0604020202020204" pitchFamily="34" charset="0"/>
              </a:rPr>
              <a:t>位代码相比，可节省存储空间。</a:t>
            </a:r>
            <a:endParaRPr kumimoji="0" lang="en-US" altLang="zh-CN" sz="2000" b="0" dirty="0">
              <a:solidFill>
                <a:schemeClr val="bg1"/>
              </a:solidFill>
              <a:latin typeface="Arial" panose="020B0604020202020204" pitchFamily="34" charset="0"/>
            </a:endParaRPr>
          </a:p>
          <a:p>
            <a:pPr>
              <a:lnSpc>
                <a:spcPct val="100000"/>
              </a:lnSpc>
              <a:spcBef>
                <a:spcPct val="0"/>
              </a:spcBef>
              <a:spcAft>
                <a:spcPct val="0"/>
              </a:spcAft>
              <a:buClrTx/>
              <a:buSzTx/>
              <a:buNone/>
            </a:pPr>
            <a:endParaRPr kumimoji="0" lang="zh-CN" altLang="en-US" sz="2000" b="0" dirty="0">
              <a:solidFill>
                <a:schemeClr val="bg1"/>
              </a:solidFill>
              <a:latin typeface="Arial" panose="020B0604020202020204" pitchFamily="34" charset="0"/>
            </a:endParaRPr>
          </a:p>
          <a:p>
            <a:pPr marL="342900" indent="-342900" eaLnBrk="1" hangingPunct="1">
              <a:lnSpc>
                <a:spcPct val="100000"/>
              </a:lnSpc>
              <a:spcBef>
                <a:spcPct val="0"/>
              </a:spcBef>
              <a:spcAft>
                <a:spcPct val="0"/>
              </a:spcAft>
              <a:buClrTx/>
              <a:buSzTx/>
              <a:buFont typeface="Wingdings" panose="05000000000000000000" pitchFamily="2" charset="2"/>
              <a:buChar char="ü"/>
            </a:pPr>
            <a:r>
              <a:rPr kumimoji="0" lang="en-US" altLang="zh-CN" sz="2000" b="0" dirty="0">
                <a:solidFill>
                  <a:srgbClr val="0000FF"/>
                </a:solidFill>
                <a:latin typeface="Arial" panose="020B0604020202020204" pitchFamily="34" charset="0"/>
              </a:rPr>
              <a:t>Thumb</a:t>
            </a:r>
            <a:r>
              <a:rPr kumimoji="0" lang="zh-CN" altLang="en-US" sz="2000" b="0" dirty="0">
                <a:solidFill>
                  <a:srgbClr val="0000FF"/>
                </a:solidFill>
                <a:latin typeface="Arial" panose="020B0604020202020204" pitchFamily="34" charset="0"/>
              </a:rPr>
              <a:t>代码所需的存储空间约为</a:t>
            </a:r>
            <a:r>
              <a:rPr kumimoji="0" lang="en-US" altLang="zh-CN" sz="2000" b="0" dirty="0">
                <a:solidFill>
                  <a:srgbClr val="0000FF"/>
                </a:solidFill>
                <a:latin typeface="Arial" panose="020B0604020202020204" pitchFamily="34" charset="0"/>
              </a:rPr>
              <a:t>ARM</a:t>
            </a:r>
            <a:r>
              <a:rPr kumimoji="0" lang="zh-CN" altLang="en-US" sz="2000" b="0" dirty="0">
                <a:solidFill>
                  <a:srgbClr val="0000FF"/>
                </a:solidFill>
                <a:latin typeface="Arial" panose="020B0604020202020204" pitchFamily="34" charset="0"/>
              </a:rPr>
              <a:t>代码的</a:t>
            </a:r>
            <a:r>
              <a:rPr kumimoji="0" lang="en-US" altLang="zh-CN" sz="2000" b="0" dirty="0">
                <a:solidFill>
                  <a:srgbClr val="0000FF"/>
                </a:solidFill>
                <a:latin typeface="Arial" panose="020B0604020202020204" pitchFamily="34" charset="0"/>
              </a:rPr>
              <a:t>60</a:t>
            </a:r>
            <a:r>
              <a:rPr kumimoji="0" lang="zh-CN" altLang="en-US" sz="2000" b="0" dirty="0">
                <a:solidFill>
                  <a:srgbClr val="0000FF"/>
                </a:solidFill>
                <a:latin typeface="Arial" panose="020B0604020202020204" pitchFamily="34" charset="0"/>
              </a:rPr>
              <a:t>％～</a:t>
            </a:r>
            <a:r>
              <a:rPr kumimoji="0" lang="en-US" altLang="zh-CN" sz="2000" b="0" dirty="0">
                <a:solidFill>
                  <a:srgbClr val="0000FF"/>
                </a:solidFill>
                <a:latin typeface="Arial" panose="020B0604020202020204" pitchFamily="34" charset="0"/>
              </a:rPr>
              <a:t>70</a:t>
            </a:r>
            <a:r>
              <a:rPr kumimoji="0" lang="zh-CN" altLang="en-US" sz="2000" b="0" dirty="0">
                <a:solidFill>
                  <a:srgbClr val="0000FF"/>
                </a:solidFill>
                <a:latin typeface="Arial" panose="020B0604020202020204" pitchFamily="34" charset="0"/>
              </a:rPr>
              <a:t>％</a:t>
            </a:r>
          </a:p>
          <a:p>
            <a:pPr marL="342900" indent="-342900" eaLnBrk="1" hangingPunct="1">
              <a:lnSpc>
                <a:spcPct val="100000"/>
              </a:lnSpc>
              <a:spcBef>
                <a:spcPct val="0"/>
              </a:spcBef>
              <a:spcAft>
                <a:spcPct val="0"/>
              </a:spcAft>
              <a:buClrTx/>
              <a:buSzTx/>
              <a:buFont typeface="Wingdings" panose="05000000000000000000" pitchFamily="2" charset="2"/>
              <a:buChar char="ü"/>
            </a:pPr>
            <a:r>
              <a:rPr kumimoji="0" lang="en-US" altLang="zh-CN" sz="2000" b="0" dirty="0">
                <a:solidFill>
                  <a:srgbClr val="0000FF"/>
                </a:solidFill>
                <a:latin typeface="Arial" panose="020B0604020202020204" pitchFamily="34" charset="0"/>
              </a:rPr>
              <a:t>Thumb</a:t>
            </a:r>
            <a:r>
              <a:rPr kumimoji="0" lang="zh-CN" altLang="en-US" sz="2000" b="0" dirty="0">
                <a:solidFill>
                  <a:srgbClr val="0000FF"/>
                </a:solidFill>
                <a:latin typeface="Arial" panose="020B0604020202020204" pitchFamily="34" charset="0"/>
              </a:rPr>
              <a:t>代码使用的指令数比</a:t>
            </a:r>
            <a:r>
              <a:rPr kumimoji="0" lang="en-US" altLang="zh-CN" sz="2000" b="0" dirty="0">
                <a:solidFill>
                  <a:srgbClr val="0000FF"/>
                </a:solidFill>
                <a:latin typeface="Arial" panose="020B0604020202020204" pitchFamily="34" charset="0"/>
              </a:rPr>
              <a:t>ARM</a:t>
            </a:r>
            <a:r>
              <a:rPr kumimoji="0" lang="zh-CN" altLang="en-US" sz="2000" b="0" dirty="0">
                <a:solidFill>
                  <a:srgbClr val="0000FF"/>
                </a:solidFill>
                <a:latin typeface="Arial" panose="020B0604020202020204" pitchFamily="34" charset="0"/>
              </a:rPr>
              <a:t>代码多约</a:t>
            </a:r>
            <a:r>
              <a:rPr kumimoji="0" lang="en-US" altLang="zh-CN" sz="2000" b="0" dirty="0">
                <a:solidFill>
                  <a:srgbClr val="0000FF"/>
                </a:solidFill>
                <a:latin typeface="Arial" panose="020B0604020202020204" pitchFamily="34" charset="0"/>
              </a:rPr>
              <a:t>30</a:t>
            </a:r>
            <a:r>
              <a:rPr kumimoji="0" lang="zh-CN" altLang="en-US" sz="2000" b="0" dirty="0">
                <a:solidFill>
                  <a:srgbClr val="0000FF"/>
                </a:solidFill>
                <a:latin typeface="Arial" panose="020B0604020202020204" pitchFamily="34" charset="0"/>
              </a:rPr>
              <a:t>％～</a:t>
            </a:r>
            <a:r>
              <a:rPr kumimoji="0" lang="en-US" altLang="zh-CN" sz="2000" b="0" dirty="0">
                <a:solidFill>
                  <a:srgbClr val="0000FF"/>
                </a:solidFill>
                <a:latin typeface="Arial" panose="020B0604020202020204" pitchFamily="34" charset="0"/>
              </a:rPr>
              <a:t>40</a:t>
            </a:r>
            <a:r>
              <a:rPr kumimoji="0" lang="zh-CN" altLang="en-US" sz="2000" b="0" dirty="0">
                <a:solidFill>
                  <a:srgbClr val="0000FF"/>
                </a:solidFill>
                <a:latin typeface="Arial" panose="020B0604020202020204" pitchFamily="34" charset="0"/>
              </a:rPr>
              <a:t>％</a:t>
            </a:r>
          </a:p>
          <a:p>
            <a:pPr marL="342900" indent="-342900" eaLnBrk="1" hangingPunct="1">
              <a:lnSpc>
                <a:spcPct val="100000"/>
              </a:lnSpc>
              <a:spcBef>
                <a:spcPct val="0"/>
              </a:spcBef>
              <a:spcAft>
                <a:spcPct val="0"/>
              </a:spcAft>
              <a:buClrTx/>
              <a:buSzTx/>
              <a:buFont typeface="Wingdings" panose="05000000000000000000" pitchFamily="2" charset="2"/>
              <a:buChar char="ü"/>
            </a:pPr>
            <a:r>
              <a:rPr kumimoji="0" lang="zh-CN" altLang="en-US" sz="2000" b="0" dirty="0">
                <a:solidFill>
                  <a:srgbClr val="0000FF"/>
                </a:solidFill>
                <a:latin typeface="Arial" panose="020B0604020202020204" pitchFamily="34" charset="0"/>
              </a:rPr>
              <a:t>若使用</a:t>
            </a:r>
            <a:r>
              <a:rPr kumimoji="0" lang="en-US" altLang="zh-CN" sz="2000" b="0" dirty="0">
                <a:solidFill>
                  <a:srgbClr val="0000FF"/>
                </a:solidFill>
                <a:latin typeface="Arial" panose="020B0604020202020204" pitchFamily="34" charset="0"/>
              </a:rPr>
              <a:t>32</a:t>
            </a:r>
            <a:r>
              <a:rPr kumimoji="0" lang="zh-CN" altLang="en-US" sz="2000" b="0" dirty="0">
                <a:solidFill>
                  <a:srgbClr val="0000FF"/>
                </a:solidFill>
                <a:latin typeface="Arial" panose="020B0604020202020204" pitchFamily="34" charset="0"/>
              </a:rPr>
              <a:t>位的存储器，</a:t>
            </a:r>
            <a:r>
              <a:rPr kumimoji="0" lang="en-US" altLang="zh-CN" sz="2000" b="0" dirty="0">
                <a:solidFill>
                  <a:srgbClr val="0000FF"/>
                </a:solidFill>
                <a:latin typeface="Arial" panose="020B0604020202020204" pitchFamily="34" charset="0"/>
              </a:rPr>
              <a:t>ARM</a:t>
            </a:r>
            <a:r>
              <a:rPr kumimoji="0" lang="zh-CN" altLang="en-US" sz="2000" b="0" dirty="0">
                <a:solidFill>
                  <a:srgbClr val="0000FF"/>
                </a:solidFill>
                <a:latin typeface="Arial" panose="020B0604020202020204" pitchFamily="34" charset="0"/>
              </a:rPr>
              <a:t>代码比</a:t>
            </a:r>
            <a:r>
              <a:rPr kumimoji="0" lang="en-US" altLang="zh-CN" sz="2000" b="0" dirty="0">
                <a:solidFill>
                  <a:srgbClr val="0000FF"/>
                </a:solidFill>
                <a:latin typeface="Arial" panose="020B0604020202020204" pitchFamily="34" charset="0"/>
              </a:rPr>
              <a:t>Thumb</a:t>
            </a:r>
            <a:r>
              <a:rPr kumimoji="0" lang="zh-CN" altLang="en-US" sz="2000" b="0" dirty="0">
                <a:solidFill>
                  <a:srgbClr val="0000FF"/>
                </a:solidFill>
                <a:latin typeface="Arial" panose="020B0604020202020204" pitchFamily="34" charset="0"/>
              </a:rPr>
              <a:t>代码快约</a:t>
            </a:r>
            <a:r>
              <a:rPr kumimoji="0" lang="en-US" altLang="zh-CN" sz="2000" b="0" dirty="0">
                <a:solidFill>
                  <a:srgbClr val="0000FF"/>
                </a:solidFill>
                <a:latin typeface="Arial" panose="020B0604020202020204" pitchFamily="34" charset="0"/>
              </a:rPr>
              <a:t>40</a:t>
            </a:r>
            <a:r>
              <a:rPr kumimoji="0" lang="zh-CN" altLang="en-US" sz="2000" b="0" dirty="0">
                <a:solidFill>
                  <a:srgbClr val="0000FF"/>
                </a:solidFill>
                <a:latin typeface="Arial" panose="020B0604020202020204" pitchFamily="34" charset="0"/>
              </a:rPr>
              <a:t>％</a:t>
            </a:r>
          </a:p>
          <a:p>
            <a:pPr marL="342900" indent="-342900" eaLnBrk="1" hangingPunct="1">
              <a:lnSpc>
                <a:spcPct val="100000"/>
              </a:lnSpc>
              <a:spcBef>
                <a:spcPct val="0"/>
              </a:spcBef>
              <a:spcAft>
                <a:spcPct val="0"/>
              </a:spcAft>
              <a:buClrTx/>
              <a:buSzTx/>
              <a:buFont typeface="Wingdings" panose="05000000000000000000" pitchFamily="2" charset="2"/>
              <a:buChar char="ü"/>
            </a:pPr>
            <a:r>
              <a:rPr kumimoji="0" lang="zh-CN" altLang="en-US" sz="2000" b="0" dirty="0">
                <a:solidFill>
                  <a:srgbClr val="0000FF"/>
                </a:solidFill>
                <a:latin typeface="Arial" panose="020B0604020202020204" pitchFamily="34" charset="0"/>
              </a:rPr>
              <a:t>若使用</a:t>
            </a:r>
            <a:r>
              <a:rPr kumimoji="0" lang="en-US" altLang="zh-CN" sz="2000" b="0" dirty="0">
                <a:solidFill>
                  <a:srgbClr val="0000FF"/>
                </a:solidFill>
                <a:latin typeface="Arial" panose="020B0604020202020204" pitchFamily="34" charset="0"/>
              </a:rPr>
              <a:t>16</a:t>
            </a:r>
            <a:r>
              <a:rPr kumimoji="0" lang="zh-CN" altLang="en-US" sz="2000" b="0" dirty="0">
                <a:solidFill>
                  <a:srgbClr val="0000FF"/>
                </a:solidFill>
                <a:latin typeface="Arial" panose="020B0604020202020204" pitchFamily="34" charset="0"/>
              </a:rPr>
              <a:t>位的存储器，</a:t>
            </a:r>
            <a:r>
              <a:rPr kumimoji="0" lang="en-US" altLang="zh-CN" sz="2000" b="0" dirty="0">
                <a:solidFill>
                  <a:srgbClr val="0000FF"/>
                </a:solidFill>
                <a:latin typeface="Arial" panose="020B0604020202020204" pitchFamily="34" charset="0"/>
              </a:rPr>
              <a:t>Thumb</a:t>
            </a:r>
            <a:r>
              <a:rPr kumimoji="0" lang="zh-CN" altLang="en-US" sz="2000" b="0" dirty="0">
                <a:solidFill>
                  <a:srgbClr val="0000FF"/>
                </a:solidFill>
                <a:latin typeface="Arial" panose="020B0604020202020204" pitchFamily="34" charset="0"/>
              </a:rPr>
              <a:t>代码比</a:t>
            </a:r>
            <a:r>
              <a:rPr kumimoji="0" lang="en-US" altLang="zh-CN" sz="2000" b="0" dirty="0">
                <a:solidFill>
                  <a:srgbClr val="0000FF"/>
                </a:solidFill>
                <a:latin typeface="Arial" panose="020B0604020202020204" pitchFamily="34" charset="0"/>
              </a:rPr>
              <a:t>ARM</a:t>
            </a:r>
            <a:r>
              <a:rPr kumimoji="0" lang="zh-CN" altLang="en-US" sz="2000" b="0" dirty="0">
                <a:solidFill>
                  <a:srgbClr val="0000FF"/>
                </a:solidFill>
                <a:latin typeface="Arial" panose="020B0604020202020204" pitchFamily="34" charset="0"/>
              </a:rPr>
              <a:t>代码快约</a:t>
            </a:r>
            <a:r>
              <a:rPr kumimoji="0" lang="en-US" altLang="zh-CN" sz="2000" b="0" dirty="0">
                <a:solidFill>
                  <a:srgbClr val="0000FF"/>
                </a:solidFill>
                <a:latin typeface="Arial" panose="020B0604020202020204" pitchFamily="34" charset="0"/>
              </a:rPr>
              <a:t>40</a:t>
            </a:r>
            <a:r>
              <a:rPr kumimoji="0" lang="zh-CN" altLang="en-US" sz="2000" b="0" dirty="0">
                <a:solidFill>
                  <a:srgbClr val="0000FF"/>
                </a:solidFill>
                <a:latin typeface="Arial" panose="020B0604020202020204" pitchFamily="34" charset="0"/>
              </a:rPr>
              <a:t>％～</a:t>
            </a:r>
            <a:r>
              <a:rPr kumimoji="0" lang="en-US" altLang="zh-CN" sz="2000" b="0" dirty="0">
                <a:solidFill>
                  <a:srgbClr val="0000FF"/>
                </a:solidFill>
                <a:latin typeface="Arial" panose="020B0604020202020204" pitchFamily="34" charset="0"/>
              </a:rPr>
              <a:t>50</a:t>
            </a:r>
            <a:r>
              <a:rPr kumimoji="0" lang="zh-CN" altLang="en-US" sz="2000" b="0" dirty="0">
                <a:solidFill>
                  <a:srgbClr val="0000FF"/>
                </a:solidFill>
                <a:latin typeface="Arial" panose="020B0604020202020204" pitchFamily="34" charset="0"/>
              </a:rPr>
              <a:t>％</a:t>
            </a:r>
          </a:p>
          <a:p>
            <a:pPr marL="342900" indent="-342900" eaLnBrk="1" hangingPunct="1">
              <a:lnSpc>
                <a:spcPct val="100000"/>
              </a:lnSpc>
              <a:spcBef>
                <a:spcPct val="0"/>
              </a:spcBef>
              <a:spcAft>
                <a:spcPct val="0"/>
              </a:spcAft>
              <a:buClrTx/>
              <a:buSzTx/>
              <a:buFont typeface="Wingdings" panose="05000000000000000000" pitchFamily="2" charset="2"/>
              <a:buChar char="ü"/>
            </a:pPr>
            <a:r>
              <a:rPr kumimoji="0" lang="zh-CN" altLang="en-US" sz="2000" b="0" dirty="0">
                <a:solidFill>
                  <a:srgbClr val="0000FF"/>
                </a:solidFill>
                <a:latin typeface="Arial" panose="020B0604020202020204" pitchFamily="34" charset="0"/>
              </a:rPr>
              <a:t>与</a:t>
            </a:r>
            <a:r>
              <a:rPr kumimoji="0" lang="en-US" altLang="zh-CN" sz="2000" b="0" dirty="0">
                <a:solidFill>
                  <a:srgbClr val="0000FF"/>
                </a:solidFill>
                <a:latin typeface="Arial" panose="020B0604020202020204" pitchFamily="34" charset="0"/>
              </a:rPr>
              <a:t>ARM</a:t>
            </a:r>
            <a:r>
              <a:rPr kumimoji="0" lang="zh-CN" altLang="en-US" sz="2000" b="0" dirty="0">
                <a:solidFill>
                  <a:srgbClr val="0000FF"/>
                </a:solidFill>
                <a:latin typeface="Arial" panose="020B0604020202020204" pitchFamily="34" charset="0"/>
              </a:rPr>
              <a:t>代码相比较，使用</a:t>
            </a:r>
            <a:r>
              <a:rPr kumimoji="0" lang="en-US" altLang="zh-CN" sz="2000" b="0" dirty="0">
                <a:solidFill>
                  <a:srgbClr val="0000FF"/>
                </a:solidFill>
                <a:latin typeface="Arial" panose="020B0604020202020204" pitchFamily="34" charset="0"/>
              </a:rPr>
              <a:t>Thumb</a:t>
            </a:r>
            <a:r>
              <a:rPr kumimoji="0" lang="zh-CN" altLang="en-US" sz="2000" b="0" dirty="0">
                <a:solidFill>
                  <a:srgbClr val="0000FF"/>
                </a:solidFill>
                <a:latin typeface="Arial" panose="020B0604020202020204" pitchFamily="34" charset="0"/>
              </a:rPr>
              <a:t>代码，存储器的功耗会降低约</a:t>
            </a:r>
            <a:r>
              <a:rPr kumimoji="0" lang="en-US" altLang="zh-CN" sz="2000" b="0" dirty="0">
                <a:solidFill>
                  <a:srgbClr val="0000FF"/>
                </a:solidFill>
                <a:latin typeface="Arial" panose="020B0604020202020204" pitchFamily="34" charset="0"/>
              </a:rPr>
              <a:t>30</a:t>
            </a:r>
            <a:r>
              <a:rPr kumimoji="0" lang="zh-CN" altLang="en-US" sz="2000" b="0" dirty="0">
                <a:solidFill>
                  <a:srgbClr val="0000FF"/>
                </a:solidFill>
                <a:latin typeface="Arial" panose="020B0604020202020204" pitchFamily="34" charset="0"/>
              </a:rPr>
              <a:t>％</a:t>
            </a:r>
          </a:p>
        </p:txBody>
      </p:sp>
      <p:sp>
        <p:nvSpPr>
          <p:cNvPr id="7" name="AutoShape 5"/>
          <p:cNvSpPr>
            <a:spLocks noChangeArrowheads="1"/>
          </p:cNvSpPr>
          <p:nvPr/>
        </p:nvSpPr>
        <p:spPr bwMode="auto">
          <a:xfrm>
            <a:off x="571498" y="3505200"/>
            <a:ext cx="8204201" cy="3181356"/>
          </a:xfrm>
          <a:prstGeom prst="roundRect">
            <a:avLst>
              <a:gd name="adj" fmla="val 3134"/>
            </a:avLst>
          </a:prstGeom>
          <a:solidFill>
            <a:schemeClr val="tx1"/>
          </a:solidFill>
          <a:ln w="9525">
            <a:solidFill>
              <a:schemeClr val="tx1"/>
            </a:solidFill>
            <a:round/>
            <a:headEnd/>
            <a:tailEnd/>
          </a:ln>
        </p:spPr>
        <p:txBody>
          <a:bodyPr tIns="10800" bIns="10800" anchor="ct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eaLnBrk="1" hangingPunct="1">
              <a:lnSpc>
                <a:spcPct val="100000"/>
              </a:lnSpc>
              <a:spcBef>
                <a:spcPct val="0"/>
              </a:spcBef>
              <a:spcAft>
                <a:spcPct val="0"/>
              </a:spcAft>
              <a:buClrTx/>
              <a:buSzTx/>
              <a:buFontTx/>
              <a:buNone/>
            </a:pPr>
            <a:r>
              <a:rPr kumimoji="0" lang="zh-CN" altLang="en-US" sz="2000" dirty="0">
                <a:solidFill>
                  <a:srgbClr val="00B050"/>
                </a:solidFill>
                <a:latin typeface="Arial" panose="020B0604020202020204" pitchFamily="34" charset="0"/>
              </a:rPr>
              <a:t>指令集比较</a:t>
            </a:r>
          </a:p>
          <a:p>
            <a:pPr>
              <a:lnSpc>
                <a:spcPct val="100000"/>
              </a:lnSpc>
              <a:spcBef>
                <a:spcPct val="0"/>
              </a:spcBef>
              <a:spcAft>
                <a:spcPct val="0"/>
              </a:spcAft>
              <a:buClrTx/>
              <a:buSzTx/>
              <a:buNone/>
            </a:pPr>
            <a:r>
              <a:rPr kumimoji="0" lang="zh-CN" altLang="en-US" sz="2000" b="0" dirty="0">
                <a:solidFill>
                  <a:schemeClr val="bg1"/>
                </a:solidFill>
                <a:latin typeface="Arial" panose="020B0604020202020204" pitchFamily="34" charset="0"/>
              </a:rPr>
              <a:t>与</a:t>
            </a:r>
            <a:r>
              <a:rPr kumimoji="0" lang="en-US" altLang="zh-CN" sz="2000" b="0" dirty="0">
                <a:solidFill>
                  <a:schemeClr val="bg1"/>
                </a:solidFill>
                <a:latin typeface="Arial" panose="020B0604020202020204" pitchFamily="34" charset="0"/>
              </a:rPr>
              <a:t>Thumb</a:t>
            </a:r>
            <a:r>
              <a:rPr kumimoji="0" lang="zh-CN" altLang="en-US" sz="2000" b="0" dirty="0">
                <a:solidFill>
                  <a:schemeClr val="bg1"/>
                </a:solidFill>
                <a:latin typeface="Arial" panose="020B0604020202020204" pitchFamily="34" charset="0"/>
              </a:rPr>
              <a:t>相比，</a:t>
            </a:r>
            <a:r>
              <a:rPr kumimoji="0" lang="en-US" altLang="zh-CN" sz="2000" b="0" dirty="0">
                <a:solidFill>
                  <a:schemeClr val="bg1"/>
                </a:solidFill>
                <a:latin typeface="Arial" panose="020B0604020202020204" pitchFamily="34" charset="0"/>
              </a:rPr>
              <a:t>Thumb-2</a:t>
            </a:r>
            <a:r>
              <a:rPr kumimoji="0" lang="zh-CN" altLang="en-US" sz="2000" b="0" dirty="0">
                <a:solidFill>
                  <a:schemeClr val="bg1"/>
                </a:solidFill>
                <a:latin typeface="Arial" panose="020B0604020202020204" pitchFamily="34" charset="0"/>
              </a:rPr>
              <a:t>的处理性能可提高约</a:t>
            </a:r>
            <a:r>
              <a:rPr kumimoji="0" lang="en-US" altLang="zh-CN" sz="2000" b="0" dirty="0">
                <a:solidFill>
                  <a:schemeClr val="bg1"/>
                </a:solidFill>
                <a:latin typeface="Arial" panose="020B0604020202020204" pitchFamily="34" charset="0"/>
              </a:rPr>
              <a:t>25%</a:t>
            </a:r>
            <a:r>
              <a:rPr kumimoji="0" lang="zh-CN" altLang="en-US" sz="2000" b="0" dirty="0">
                <a:solidFill>
                  <a:schemeClr val="bg1"/>
                </a:solidFill>
                <a:latin typeface="Arial" panose="020B0604020202020204" pitchFamily="34" charset="0"/>
              </a:rPr>
              <a:t>，同时较</a:t>
            </a:r>
            <a:r>
              <a:rPr kumimoji="0" lang="en-US" altLang="zh-CN" sz="2000" b="0" dirty="0">
                <a:solidFill>
                  <a:schemeClr val="bg1"/>
                </a:solidFill>
                <a:latin typeface="Arial" panose="020B0604020202020204" pitchFamily="34" charset="0"/>
              </a:rPr>
              <a:t>ARM 32</a:t>
            </a:r>
            <a:r>
              <a:rPr kumimoji="0" lang="zh-CN" altLang="en-US" sz="2000" b="0" dirty="0">
                <a:solidFill>
                  <a:schemeClr val="bg1"/>
                </a:solidFill>
                <a:latin typeface="Arial" panose="020B0604020202020204" pitchFamily="34" charset="0"/>
              </a:rPr>
              <a:t>的代码体积减小约</a:t>
            </a:r>
            <a:r>
              <a:rPr kumimoji="0" lang="en-US" altLang="zh-CN" sz="2000" b="0" dirty="0">
                <a:solidFill>
                  <a:schemeClr val="bg1"/>
                </a:solidFill>
                <a:latin typeface="Arial" panose="020B0604020202020204" pitchFamily="34" charset="0"/>
              </a:rPr>
              <a:t>26%</a:t>
            </a:r>
            <a:r>
              <a:rPr kumimoji="0" lang="zh-CN" altLang="en-US" sz="2000" b="0" dirty="0">
                <a:solidFill>
                  <a:schemeClr val="bg1"/>
                </a:solidFill>
                <a:latin typeface="Arial" panose="020B0604020202020204" pitchFamily="34" charset="0"/>
              </a:rPr>
              <a:t>。</a:t>
            </a:r>
            <a:endParaRPr kumimoji="0" lang="en-US" altLang="zh-CN" sz="2000" b="0" dirty="0">
              <a:solidFill>
                <a:schemeClr val="bg1"/>
              </a:solidFill>
              <a:latin typeface="Arial" panose="020B0604020202020204" pitchFamily="34" charset="0"/>
            </a:endParaRPr>
          </a:p>
          <a:p>
            <a:pPr>
              <a:lnSpc>
                <a:spcPct val="100000"/>
              </a:lnSpc>
              <a:spcBef>
                <a:spcPct val="0"/>
              </a:spcBef>
              <a:spcAft>
                <a:spcPct val="0"/>
              </a:spcAft>
              <a:buClrTx/>
              <a:buSzTx/>
              <a:buNone/>
            </a:pPr>
            <a:endParaRPr kumimoji="0" lang="en-US" altLang="zh-CN" sz="2000" b="0" dirty="0">
              <a:solidFill>
                <a:schemeClr val="bg1"/>
              </a:solidFill>
              <a:latin typeface="Arial" panose="020B0604020202020204" pitchFamily="34" charset="0"/>
            </a:endParaRPr>
          </a:p>
          <a:p>
            <a:pPr marL="342900" indent="-342900">
              <a:lnSpc>
                <a:spcPct val="100000"/>
              </a:lnSpc>
              <a:spcBef>
                <a:spcPct val="0"/>
              </a:spcBef>
              <a:spcAft>
                <a:spcPct val="0"/>
              </a:spcAft>
              <a:buClrTx/>
              <a:buSzTx/>
              <a:buFont typeface="Wingdings" panose="05000000000000000000" pitchFamily="2" charset="2"/>
              <a:buChar char="ü"/>
            </a:pPr>
            <a:r>
              <a:rPr kumimoji="0" lang="zh-CN" altLang="en-US" sz="2000" b="0" dirty="0">
                <a:solidFill>
                  <a:srgbClr val="0000FF"/>
                </a:solidFill>
                <a:latin typeface="Arial" panose="020B0604020202020204" pitchFamily="34" charset="0"/>
              </a:rPr>
              <a:t>避免</a:t>
            </a:r>
            <a:r>
              <a:rPr kumimoji="0" lang="en-US" altLang="zh-CN" sz="2000" b="0" dirty="0">
                <a:solidFill>
                  <a:srgbClr val="0000FF"/>
                </a:solidFill>
                <a:latin typeface="Arial" panose="020B0604020202020204" pitchFamily="34" charset="0"/>
              </a:rPr>
              <a:t>Thumb</a:t>
            </a:r>
            <a:r>
              <a:rPr kumimoji="0" lang="zh-CN" altLang="en-US" sz="2000" b="0" dirty="0">
                <a:solidFill>
                  <a:srgbClr val="0000FF"/>
                </a:solidFill>
                <a:latin typeface="Arial" panose="020B0604020202020204" pitchFamily="34" charset="0"/>
              </a:rPr>
              <a:t>和</a:t>
            </a:r>
            <a:r>
              <a:rPr kumimoji="0" lang="en-US" altLang="zh-CN" sz="2000" b="0" dirty="0">
                <a:solidFill>
                  <a:srgbClr val="0000FF"/>
                </a:solidFill>
                <a:latin typeface="Arial" panose="020B0604020202020204" pitchFamily="34" charset="0"/>
              </a:rPr>
              <a:t>ARM</a:t>
            </a:r>
            <a:r>
              <a:rPr kumimoji="0" lang="zh-CN" altLang="en-US" sz="2000" b="0" dirty="0">
                <a:solidFill>
                  <a:srgbClr val="0000FF"/>
                </a:solidFill>
                <a:latin typeface="Arial" panose="020B0604020202020204" pitchFamily="34" charset="0"/>
              </a:rPr>
              <a:t>代码状态切换，对于早期处理器而言，这种切换降低性能；</a:t>
            </a:r>
          </a:p>
          <a:p>
            <a:pPr marL="342900" indent="-342900">
              <a:lnSpc>
                <a:spcPct val="100000"/>
              </a:lnSpc>
              <a:spcBef>
                <a:spcPct val="0"/>
              </a:spcBef>
              <a:spcAft>
                <a:spcPct val="0"/>
              </a:spcAft>
              <a:buClrTx/>
              <a:buSzTx/>
              <a:buFont typeface="Wingdings" panose="05000000000000000000" pitchFamily="2" charset="2"/>
              <a:buChar char="ü"/>
            </a:pPr>
            <a:r>
              <a:rPr kumimoji="0" lang="zh-CN" altLang="en-US" sz="2000" b="0" dirty="0">
                <a:solidFill>
                  <a:srgbClr val="0000FF"/>
                </a:solidFill>
                <a:latin typeface="Arial" panose="020B0604020202020204" pitchFamily="34" charset="0"/>
              </a:rPr>
              <a:t>专门面向</a:t>
            </a:r>
            <a:r>
              <a:rPr kumimoji="0" lang="en-US" altLang="zh-CN" sz="2000" b="0" dirty="0">
                <a:solidFill>
                  <a:srgbClr val="0000FF"/>
                </a:solidFill>
                <a:latin typeface="Arial" panose="020B0604020202020204" pitchFamily="34" charset="0"/>
              </a:rPr>
              <a:t>C</a:t>
            </a:r>
            <a:r>
              <a:rPr kumimoji="0" lang="zh-CN" altLang="en-US" sz="2000" b="0" dirty="0">
                <a:solidFill>
                  <a:srgbClr val="0000FF"/>
                </a:solidFill>
                <a:latin typeface="Arial" panose="020B0604020202020204" pitchFamily="34" charset="0"/>
              </a:rPr>
              <a:t>语言设计，提供</a:t>
            </a:r>
            <a:r>
              <a:rPr kumimoji="0" lang="en-US" altLang="zh-CN" sz="2000" b="0" dirty="0">
                <a:solidFill>
                  <a:srgbClr val="0000FF"/>
                </a:solidFill>
                <a:latin typeface="Arial" panose="020B0604020202020204" pitchFamily="34" charset="0"/>
              </a:rPr>
              <a:t>If/Then</a:t>
            </a:r>
            <a:r>
              <a:rPr kumimoji="0" lang="zh-CN" altLang="en-US" sz="2000" b="0" dirty="0">
                <a:solidFill>
                  <a:srgbClr val="0000FF"/>
                </a:solidFill>
                <a:latin typeface="Arial" panose="020B0604020202020204" pitchFamily="34" charset="0"/>
              </a:rPr>
              <a:t>结构（预测接下来的四条语句的条件执行）、硬件除法以及本地位域操作；</a:t>
            </a:r>
          </a:p>
          <a:p>
            <a:pPr marL="342900" indent="-342900">
              <a:lnSpc>
                <a:spcPct val="100000"/>
              </a:lnSpc>
              <a:spcBef>
                <a:spcPct val="0"/>
              </a:spcBef>
              <a:spcAft>
                <a:spcPct val="0"/>
              </a:spcAft>
              <a:buClrTx/>
              <a:buSzTx/>
              <a:buFont typeface="Wingdings" panose="05000000000000000000" pitchFamily="2" charset="2"/>
              <a:buChar char="ü"/>
            </a:pPr>
            <a:r>
              <a:rPr kumimoji="0" lang="zh-CN" altLang="en-US" sz="2000" b="0" dirty="0">
                <a:solidFill>
                  <a:srgbClr val="0000FF"/>
                </a:solidFill>
                <a:latin typeface="Arial" panose="020B0604020202020204" pitchFamily="34" charset="0"/>
              </a:rPr>
              <a:t>允许用户在</a:t>
            </a:r>
            <a:r>
              <a:rPr kumimoji="0" lang="en-US" altLang="zh-CN" sz="2000" b="0" dirty="0">
                <a:solidFill>
                  <a:srgbClr val="0000FF"/>
                </a:solidFill>
                <a:latin typeface="Arial" panose="020B0604020202020204" pitchFamily="34" charset="0"/>
              </a:rPr>
              <a:t>C</a:t>
            </a:r>
            <a:r>
              <a:rPr kumimoji="0" lang="zh-CN" altLang="en-US" sz="2000" b="0" dirty="0">
                <a:solidFill>
                  <a:srgbClr val="0000FF"/>
                </a:solidFill>
                <a:latin typeface="Arial" panose="020B0604020202020204" pitchFamily="34" charset="0"/>
              </a:rPr>
              <a:t>代码层面维护和修改应用程序，</a:t>
            </a:r>
            <a:r>
              <a:rPr kumimoji="0" lang="en-US" altLang="zh-CN" sz="2000" b="0" dirty="0">
                <a:solidFill>
                  <a:srgbClr val="0000FF"/>
                </a:solidFill>
                <a:latin typeface="Arial" panose="020B0604020202020204" pitchFamily="34" charset="0"/>
              </a:rPr>
              <a:t>C</a:t>
            </a:r>
            <a:r>
              <a:rPr kumimoji="0" lang="zh-CN" altLang="en-US" sz="2000" b="0" dirty="0">
                <a:solidFill>
                  <a:srgbClr val="0000FF"/>
                </a:solidFill>
                <a:latin typeface="Arial" panose="020B0604020202020204" pitchFamily="34" charset="0"/>
              </a:rPr>
              <a:t>代码部分易于重用；支持调用汇编代码。</a:t>
            </a:r>
          </a:p>
        </p:txBody>
      </p:sp>
    </p:spTree>
    <p:extLst>
      <p:ext uri="{BB962C8B-B14F-4D97-AF65-F5344CB8AC3E}">
        <p14:creationId xmlns:p14="http://schemas.microsoft.com/office/powerpoint/2010/main" val="2409521437"/>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zh-CN" b="1" dirty="0">
                <a:solidFill>
                  <a:srgbClr val="FFC000"/>
                </a:solidFill>
              </a:rPr>
              <a:t>寄存器</a:t>
            </a:r>
            <a:endParaRPr lang="en-US" altLang="zh-CN" b="1" dirty="0">
              <a:solidFill>
                <a:srgbClr val="FFC000"/>
              </a:solidFill>
            </a:endParaRPr>
          </a:p>
          <a:p>
            <a:pPr lvl="2"/>
            <a:r>
              <a:rPr lang="zh-CN" altLang="zh-CN" sz="2200" dirty="0"/>
              <a:t>是对处理器进行操作以及软件编程界面中的重要组件</a:t>
            </a:r>
            <a:r>
              <a:rPr lang="zh-CN" altLang="en-US" sz="2200" dirty="0"/>
              <a:t>；</a:t>
            </a:r>
            <a:endParaRPr lang="en-US" altLang="zh-CN" sz="2200" dirty="0"/>
          </a:p>
          <a:p>
            <a:pPr lvl="2"/>
            <a:r>
              <a:rPr lang="zh-CN" altLang="en-US" sz="2200" dirty="0">
                <a:solidFill>
                  <a:srgbClr val="FFFF00"/>
                </a:solidFill>
              </a:rPr>
              <a:t>早期</a:t>
            </a:r>
            <a:r>
              <a:rPr lang="en-US" altLang="zh-CN" sz="2200" dirty="0">
                <a:solidFill>
                  <a:srgbClr val="FFFF00"/>
                </a:solidFill>
              </a:rPr>
              <a:t>ARM</a:t>
            </a:r>
            <a:r>
              <a:rPr lang="zh-CN" altLang="zh-CN" sz="2200" dirty="0"/>
              <a:t>处理器</a:t>
            </a:r>
            <a:r>
              <a:rPr lang="zh-CN" altLang="en-US" sz="2200" dirty="0"/>
              <a:t>体系</a:t>
            </a:r>
            <a:r>
              <a:rPr lang="zh-CN" altLang="zh-CN" sz="2200" dirty="0"/>
              <a:t>中，</a:t>
            </a:r>
            <a:r>
              <a:rPr lang="zh-CN" altLang="en-US" sz="2200" dirty="0"/>
              <a:t>基本地</a:t>
            </a:r>
            <a:r>
              <a:rPr lang="zh-CN" altLang="zh-CN" sz="2200" dirty="0"/>
              <a:t>有</a:t>
            </a:r>
            <a:r>
              <a:rPr lang="en-US" altLang="zh-CN" sz="2200" dirty="0"/>
              <a:t>37</a:t>
            </a:r>
            <a:r>
              <a:rPr lang="zh-CN" altLang="zh-CN" sz="2200" dirty="0"/>
              <a:t>个</a:t>
            </a:r>
            <a:r>
              <a:rPr lang="en-US" altLang="zh-CN" sz="2200" dirty="0"/>
              <a:t>32</a:t>
            </a:r>
            <a:r>
              <a:rPr lang="zh-CN" altLang="en-US" sz="2200" dirty="0"/>
              <a:t>位</a:t>
            </a:r>
            <a:r>
              <a:rPr lang="zh-CN" altLang="zh-CN" sz="2200" dirty="0"/>
              <a:t>寄存器</a:t>
            </a:r>
            <a:r>
              <a:rPr lang="zh-CN" altLang="en-US" sz="2200" dirty="0"/>
              <a:t>；</a:t>
            </a:r>
            <a:endParaRPr lang="en-US" altLang="zh-CN" sz="2200" dirty="0"/>
          </a:p>
          <a:p>
            <a:pPr lvl="2"/>
            <a:r>
              <a:rPr lang="en-US" altLang="zh-CN" sz="2200" dirty="0">
                <a:solidFill>
                  <a:srgbClr val="FFFF00"/>
                </a:solidFill>
              </a:rPr>
              <a:t>ARMv7-M 32</a:t>
            </a:r>
            <a:r>
              <a:rPr lang="zh-CN" altLang="en-US" sz="2200" dirty="0">
                <a:solidFill>
                  <a:srgbClr val="FFFF00"/>
                </a:solidFill>
              </a:rPr>
              <a:t>位处理器</a:t>
            </a:r>
            <a:r>
              <a:rPr lang="zh-CN" altLang="en-US" sz="2200" dirty="0"/>
              <a:t>中通用寄存器</a:t>
            </a:r>
            <a:r>
              <a:rPr lang="en-US" altLang="zh-CN" sz="2200" dirty="0"/>
              <a:t>R0~R12</a:t>
            </a:r>
            <a:r>
              <a:rPr lang="zh-CN" altLang="en-US" sz="2200" dirty="0"/>
              <a:t>以及</a:t>
            </a:r>
            <a:r>
              <a:rPr lang="en-US" altLang="zh-CN" sz="2200" dirty="0"/>
              <a:t>LR</a:t>
            </a:r>
            <a:r>
              <a:rPr lang="zh-CN" altLang="en-US" sz="2200" dirty="0"/>
              <a:t>、</a:t>
            </a:r>
            <a:r>
              <a:rPr lang="en-US" altLang="zh-CN" sz="2200" dirty="0"/>
              <a:t>PC</a:t>
            </a:r>
            <a:r>
              <a:rPr lang="zh-CN" altLang="en-US" sz="2200" dirty="0"/>
              <a:t>与之前相同；差别在于，两个堆栈指针寄存器</a:t>
            </a:r>
            <a:r>
              <a:rPr lang="en-US" altLang="zh-CN" sz="2200" dirty="0" err="1"/>
              <a:t>SP_main</a:t>
            </a:r>
            <a:r>
              <a:rPr lang="zh-CN" altLang="en-US" sz="2200" dirty="0"/>
              <a:t>和</a:t>
            </a:r>
            <a:r>
              <a:rPr lang="en-US" altLang="zh-CN" sz="2200" dirty="0" err="1"/>
              <a:t>SP_process</a:t>
            </a:r>
            <a:r>
              <a:rPr lang="zh-CN" altLang="en-US" sz="2200" dirty="0"/>
              <a:t>，专用的</a:t>
            </a:r>
            <a:r>
              <a:rPr lang="en-US" altLang="zh-CN" sz="2200" dirty="0"/>
              <a:t>32</a:t>
            </a:r>
            <a:r>
              <a:rPr lang="zh-CN" altLang="en-US" sz="2200" dirty="0"/>
              <a:t>位程序状态寄存器</a:t>
            </a:r>
            <a:r>
              <a:rPr lang="en-US" altLang="zh-CN" sz="2200" dirty="0" err="1"/>
              <a:t>xPSR</a:t>
            </a:r>
            <a:r>
              <a:rPr lang="zh-CN" altLang="en-US" sz="2200" dirty="0"/>
              <a:t>分为三个子状态寄存器，</a:t>
            </a:r>
            <a:r>
              <a:rPr lang="zh-CN" altLang="zh-CN" sz="2200" dirty="0"/>
              <a:t>一个</a:t>
            </a:r>
            <a:r>
              <a:rPr lang="en-US" altLang="zh-CN" sz="2200" dirty="0"/>
              <a:t>32</a:t>
            </a:r>
            <a:r>
              <a:rPr lang="zh-CN" altLang="zh-CN" sz="2200" dirty="0"/>
              <a:t>位的控制寄存器</a:t>
            </a:r>
            <a:r>
              <a:rPr lang="en-US" altLang="zh-CN" sz="2200" dirty="0"/>
              <a:t>CONTROL…</a:t>
            </a:r>
          </a:p>
          <a:p>
            <a:pPr lvl="2"/>
            <a:r>
              <a:rPr lang="en-US" altLang="zh-CN" sz="2200" dirty="0">
                <a:solidFill>
                  <a:srgbClr val="FFFF00"/>
                </a:solidFill>
              </a:rPr>
              <a:t>ARMv8-A 64</a:t>
            </a:r>
            <a:r>
              <a:rPr lang="zh-CN" altLang="zh-CN" sz="2200" dirty="0">
                <a:solidFill>
                  <a:srgbClr val="FFFF00"/>
                </a:solidFill>
              </a:rPr>
              <a:t>位架构</a:t>
            </a:r>
            <a:r>
              <a:rPr lang="zh-CN" altLang="zh-CN" sz="2200" dirty="0"/>
              <a:t>中，可支持</a:t>
            </a:r>
            <a:r>
              <a:rPr lang="en-US" altLang="zh-CN" sz="2200" dirty="0"/>
              <a:t>64 </a:t>
            </a:r>
            <a:r>
              <a:rPr lang="zh-CN" altLang="zh-CN" sz="2200" dirty="0"/>
              <a:t>位的通用寄存器、</a:t>
            </a:r>
            <a:r>
              <a:rPr lang="en-US" altLang="zh-CN" sz="2200" dirty="0"/>
              <a:t>SP</a:t>
            </a:r>
            <a:r>
              <a:rPr lang="zh-CN" altLang="zh-CN" sz="2200" dirty="0"/>
              <a:t>和</a:t>
            </a:r>
            <a:r>
              <a:rPr lang="en-US" altLang="zh-CN" sz="2200" dirty="0"/>
              <a:t>PC</a:t>
            </a:r>
            <a:r>
              <a:rPr lang="zh-CN" altLang="en-US" sz="2200" dirty="0"/>
              <a:t>；</a:t>
            </a:r>
            <a:endParaRPr lang="en-US" altLang="zh-CN" sz="2200" dirty="0"/>
          </a:p>
          <a:p>
            <a:pPr lvl="2"/>
            <a:r>
              <a:rPr lang="en-US" altLang="zh-CN" sz="2200" dirty="0"/>
              <a:t>……</a:t>
            </a:r>
            <a:endParaRPr lang="zh-CN" altLang="en-US" sz="2200"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44</a:t>
            </a:fld>
            <a:endParaRPr lang="zh-CN" altLang="en-US" dirty="0"/>
          </a:p>
        </p:txBody>
      </p:sp>
    </p:spTree>
    <p:extLst>
      <p:ext uri="{BB962C8B-B14F-4D97-AF65-F5344CB8AC3E}">
        <p14:creationId xmlns:p14="http://schemas.microsoft.com/office/powerpoint/2010/main" val="2340996304"/>
      </p:ext>
    </p:extLst>
  </p:cSld>
  <p:clrMapOvr>
    <a:masterClrMapping/>
  </p:clrMapOvr>
  <p:transition spd="med">
    <p:push/>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CA3740B-48FD-45C0-9C37-24627F0F7EDC}" type="slidenum">
              <a:rPr lang="zh-CN" altLang="en-US" smtClean="0"/>
              <a:pPr/>
              <a:t>45</a:t>
            </a:fld>
            <a:endParaRPr lang="zh-CN" altLang="en-US" dirty="0"/>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519" y="295737"/>
            <a:ext cx="6927836" cy="4285734"/>
          </a:xfrm>
          <a:prstGeom prst="rect">
            <a:avLst/>
          </a:prstGeom>
          <a:noFill/>
          <a:ln>
            <a:noFill/>
          </a:ln>
        </p:spPr>
      </p:pic>
      <p:sp>
        <p:nvSpPr>
          <p:cNvPr id="6" name="矩形 5"/>
          <p:cNvSpPr/>
          <p:nvPr/>
        </p:nvSpPr>
        <p:spPr>
          <a:xfrm>
            <a:off x="2614006" y="4581471"/>
            <a:ext cx="2557110" cy="369332"/>
          </a:xfrm>
          <a:prstGeom prst="rect">
            <a:avLst/>
          </a:prstGeom>
        </p:spPr>
        <p:txBody>
          <a:bodyPr wrap="none">
            <a:spAutoFit/>
          </a:bodyPr>
          <a:lstStyle/>
          <a:p>
            <a:r>
              <a:rPr lang="en-US" altLang="zh-CN" dirty="0">
                <a:latin typeface="Times New Roman" panose="02020603050405020304" pitchFamily="18" charset="0"/>
              </a:rPr>
              <a:t>ARMv7-A/R</a:t>
            </a:r>
            <a:r>
              <a:rPr lang="zh-CN" altLang="zh-CN" dirty="0">
                <a:latin typeface="Times New Roman" panose="02020603050405020304" pitchFamily="18" charset="0"/>
                <a:cs typeface="Times New Roman" panose="02020603050405020304" pitchFamily="18" charset="0"/>
              </a:rPr>
              <a:t>的寄存器组</a:t>
            </a:r>
            <a:endParaRPr lang="zh-CN" altLang="en-US" dirty="0"/>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3513" y="5171767"/>
            <a:ext cx="7095205" cy="1215012"/>
          </a:xfrm>
          <a:prstGeom prst="rect">
            <a:avLst/>
          </a:prstGeom>
          <a:noFill/>
          <a:ln>
            <a:noFill/>
          </a:ln>
        </p:spPr>
      </p:pic>
      <p:sp>
        <p:nvSpPr>
          <p:cNvPr id="8" name="矩形 7"/>
          <p:cNvSpPr/>
          <p:nvPr/>
        </p:nvSpPr>
        <p:spPr>
          <a:xfrm>
            <a:off x="3252555" y="6488668"/>
            <a:ext cx="3134191" cy="369332"/>
          </a:xfrm>
          <a:prstGeom prst="rect">
            <a:avLst/>
          </a:prstGeom>
        </p:spPr>
        <p:txBody>
          <a:bodyPr wrap="none">
            <a:spAutoFit/>
          </a:bodyPr>
          <a:lstStyle/>
          <a:p>
            <a:r>
              <a:rPr lang="en-US" altLang="zh-CN" dirty="0">
                <a:latin typeface="Times New Roman" panose="02020603050405020304" pitchFamily="18" charset="0"/>
              </a:rPr>
              <a:t>ARMv7-M</a:t>
            </a:r>
            <a:r>
              <a:rPr lang="zh-CN" altLang="zh-CN" dirty="0">
                <a:latin typeface="Times New Roman" panose="02020603050405020304" pitchFamily="18" charset="0"/>
                <a:cs typeface="Times New Roman" panose="02020603050405020304" pitchFamily="18" charset="0"/>
              </a:rPr>
              <a:t>的</a:t>
            </a:r>
            <a:r>
              <a:rPr lang="en-US" altLang="zh-CN" dirty="0" err="1">
                <a:latin typeface="Times New Roman" panose="02020603050405020304" pitchFamily="18" charset="0"/>
              </a:rPr>
              <a:t>xPSR</a:t>
            </a:r>
            <a:r>
              <a:rPr lang="zh-CN" altLang="zh-CN" dirty="0">
                <a:latin typeface="Times New Roman" panose="02020603050405020304" pitchFamily="18" charset="0"/>
                <a:cs typeface="Times New Roman" panose="02020603050405020304" pitchFamily="18" charset="0"/>
              </a:rPr>
              <a:t>寄存器格式</a:t>
            </a:r>
            <a:endParaRPr lang="zh-CN" altLang="en-US" dirty="0"/>
          </a:p>
        </p:txBody>
      </p:sp>
    </p:spTree>
    <p:extLst>
      <p:ext uri="{BB962C8B-B14F-4D97-AF65-F5344CB8AC3E}">
        <p14:creationId xmlns:p14="http://schemas.microsoft.com/office/powerpoint/2010/main" val="844416001"/>
      </p:ext>
    </p:extLst>
  </p:cSld>
  <p:clrMapOvr>
    <a:masterClrMapping/>
  </p:clrMapOvr>
  <p:transition spd="med">
    <p:push/>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en-US" dirty="0">
                <a:solidFill>
                  <a:srgbClr val="FFC000"/>
                </a:solidFill>
              </a:rPr>
              <a:t>异常模式</a:t>
            </a:r>
            <a:endParaRPr lang="en-US" altLang="zh-CN" dirty="0">
              <a:solidFill>
                <a:srgbClr val="FFC000"/>
              </a:solidFill>
            </a:endParaRPr>
          </a:p>
          <a:p>
            <a:pPr lvl="2"/>
            <a:r>
              <a:rPr lang="zh-CN" altLang="zh-CN" sz="2200" dirty="0"/>
              <a:t>指正常运行的用户程序因某些事件被暂时中止，而进入的特定处理模式</a:t>
            </a:r>
            <a:r>
              <a:rPr lang="zh-CN" altLang="en-US" sz="2200" dirty="0"/>
              <a:t>；</a:t>
            </a:r>
            <a:endParaRPr lang="en-US" altLang="zh-CN" sz="2200" dirty="0"/>
          </a:p>
          <a:p>
            <a:pPr lvl="2"/>
            <a:r>
              <a:rPr lang="en-US" altLang="zh-CN" sz="2200" dirty="0"/>
              <a:t>ARM</a:t>
            </a:r>
            <a:r>
              <a:rPr lang="zh-CN" altLang="zh-CN" sz="2200" dirty="0"/>
              <a:t>处理器中，除用户模式和系统模式之外的模式都是异常模式，且有对应的</a:t>
            </a:r>
            <a:r>
              <a:rPr lang="en-US" altLang="zh-CN" sz="2200" dirty="0"/>
              <a:t>CPU</a:t>
            </a:r>
            <a:r>
              <a:rPr lang="zh-CN" altLang="zh-CN" sz="2200" dirty="0"/>
              <a:t>工作模式</a:t>
            </a:r>
            <a:r>
              <a:rPr lang="zh-CN" altLang="en-US" sz="2200" dirty="0"/>
              <a:t>；</a:t>
            </a:r>
            <a:endParaRPr lang="en-US" altLang="zh-CN" sz="2200" dirty="0"/>
          </a:p>
          <a:p>
            <a:pPr lvl="2"/>
            <a:r>
              <a:rPr lang="zh-CN" altLang="en-US" sz="2200" dirty="0"/>
              <a:t>优先级由高到低的</a:t>
            </a:r>
            <a:r>
              <a:rPr lang="en-US" altLang="zh-CN" sz="2200" dirty="0"/>
              <a:t>7</a:t>
            </a:r>
            <a:r>
              <a:rPr lang="zh-CN" altLang="en-US" sz="2200" dirty="0"/>
              <a:t>种典型异常</a:t>
            </a:r>
            <a:endParaRPr lang="en-US" altLang="zh-CN" sz="2200" dirty="0"/>
          </a:p>
          <a:p>
            <a:pPr marL="1714523" lvl="3" indent="-342900">
              <a:buFont typeface="+mj-lt"/>
              <a:buAutoNum type="arabicPeriod"/>
            </a:pPr>
            <a:r>
              <a:rPr lang="zh-CN" altLang="en-US" sz="2000" dirty="0">
                <a:solidFill>
                  <a:srgbClr val="FFFF00"/>
                </a:solidFill>
              </a:rPr>
              <a:t>复位异常（</a:t>
            </a:r>
            <a:r>
              <a:rPr lang="en-US" altLang="zh-CN" sz="2000" dirty="0">
                <a:solidFill>
                  <a:srgbClr val="FFFF00"/>
                </a:solidFill>
              </a:rPr>
              <a:t>Reset</a:t>
            </a:r>
            <a:r>
              <a:rPr lang="zh-CN" altLang="en-US" sz="2000" dirty="0">
                <a:solidFill>
                  <a:srgbClr val="FFFF00"/>
                </a:solidFill>
              </a:rPr>
              <a:t>）</a:t>
            </a:r>
            <a:endParaRPr lang="en-US" altLang="zh-CN" sz="2000" dirty="0">
              <a:solidFill>
                <a:srgbClr val="FFFF00"/>
              </a:solidFill>
            </a:endParaRPr>
          </a:p>
          <a:p>
            <a:pPr marL="1714523" lvl="3" indent="-342900">
              <a:buFont typeface="+mj-lt"/>
              <a:buAutoNum type="arabicPeriod"/>
            </a:pPr>
            <a:r>
              <a:rPr lang="zh-CN" altLang="zh-CN" sz="2000" dirty="0">
                <a:solidFill>
                  <a:srgbClr val="FFFF00"/>
                </a:solidFill>
              </a:rPr>
              <a:t>数据中止访问异常</a:t>
            </a:r>
            <a:endParaRPr lang="en-US" altLang="zh-CN" sz="2000" dirty="0">
              <a:solidFill>
                <a:srgbClr val="FFFF00"/>
              </a:solidFill>
            </a:endParaRPr>
          </a:p>
          <a:p>
            <a:pPr marL="1714523" lvl="3" indent="-342900">
              <a:buFont typeface="+mj-lt"/>
              <a:buAutoNum type="arabicPeriod"/>
            </a:pPr>
            <a:r>
              <a:rPr lang="en-US" altLang="zh-CN" sz="2000" dirty="0">
                <a:solidFill>
                  <a:srgbClr val="FFFF00"/>
                </a:solidFill>
              </a:rPr>
              <a:t>FIQ</a:t>
            </a:r>
            <a:r>
              <a:rPr lang="zh-CN" altLang="zh-CN" sz="2000" dirty="0">
                <a:solidFill>
                  <a:srgbClr val="FFFF00"/>
                </a:solidFill>
              </a:rPr>
              <a:t>快速中断异常</a:t>
            </a:r>
            <a:endParaRPr lang="en-US" altLang="zh-CN" sz="2000" dirty="0">
              <a:solidFill>
                <a:srgbClr val="FFFF00"/>
              </a:solidFill>
            </a:endParaRPr>
          </a:p>
          <a:p>
            <a:pPr marL="1714523" lvl="3" indent="-342900">
              <a:buFont typeface="+mj-lt"/>
              <a:buAutoNum type="arabicPeriod"/>
            </a:pPr>
            <a:r>
              <a:rPr lang="en-US" altLang="zh-CN" sz="2000" dirty="0">
                <a:solidFill>
                  <a:srgbClr val="FFFF00"/>
                </a:solidFill>
              </a:rPr>
              <a:t>IRQ</a:t>
            </a:r>
            <a:r>
              <a:rPr lang="zh-CN" altLang="zh-CN" sz="2000" dirty="0">
                <a:solidFill>
                  <a:srgbClr val="FFFF00"/>
                </a:solidFill>
              </a:rPr>
              <a:t>普通中断异常</a:t>
            </a:r>
            <a:endParaRPr lang="en-US" altLang="zh-CN" sz="2000" dirty="0">
              <a:solidFill>
                <a:srgbClr val="FFFF00"/>
              </a:solidFill>
            </a:endParaRPr>
          </a:p>
          <a:p>
            <a:pPr marL="1714523" lvl="3" indent="-342900">
              <a:buFont typeface="+mj-lt"/>
              <a:buAutoNum type="arabicPeriod"/>
            </a:pPr>
            <a:r>
              <a:rPr lang="zh-CN" altLang="zh-CN" sz="2000" dirty="0">
                <a:solidFill>
                  <a:srgbClr val="FFFF00"/>
                </a:solidFill>
              </a:rPr>
              <a:t>预取指令异常</a:t>
            </a:r>
            <a:endParaRPr lang="en-US" altLang="zh-CN" sz="2000" dirty="0">
              <a:solidFill>
                <a:srgbClr val="FFFF00"/>
              </a:solidFill>
            </a:endParaRPr>
          </a:p>
          <a:p>
            <a:pPr marL="1714523" lvl="3" indent="-342900">
              <a:buFont typeface="+mj-lt"/>
              <a:buAutoNum type="arabicPeriod"/>
            </a:pPr>
            <a:r>
              <a:rPr lang="zh-CN" altLang="zh-CN" sz="2000" dirty="0">
                <a:solidFill>
                  <a:srgbClr val="FFFF00"/>
                </a:solidFill>
              </a:rPr>
              <a:t>软件中断指令（</a:t>
            </a:r>
            <a:r>
              <a:rPr lang="en-US" altLang="zh-CN" sz="2000" dirty="0">
                <a:solidFill>
                  <a:srgbClr val="FFFF00"/>
                </a:solidFill>
              </a:rPr>
              <a:t>SWI</a:t>
            </a:r>
            <a:r>
              <a:rPr lang="zh-CN" altLang="zh-CN" sz="2000" dirty="0">
                <a:solidFill>
                  <a:srgbClr val="FFFF00"/>
                </a:solidFill>
              </a:rPr>
              <a:t>）异常</a:t>
            </a:r>
            <a:endParaRPr lang="en-US" altLang="zh-CN" sz="2000" dirty="0">
              <a:solidFill>
                <a:srgbClr val="FFFF00"/>
              </a:solidFill>
            </a:endParaRPr>
          </a:p>
          <a:p>
            <a:pPr marL="1714523" lvl="3" indent="-342900">
              <a:buFont typeface="+mj-lt"/>
              <a:buAutoNum type="arabicPeriod"/>
            </a:pPr>
            <a:r>
              <a:rPr lang="zh-CN" altLang="zh-CN" sz="2000" dirty="0">
                <a:solidFill>
                  <a:srgbClr val="FFFF00"/>
                </a:solidFill>
              </a:rPr>
              <a:t>未定义指令异常</a:t>
            </a:r>
            <a:endParaRPr lang="en-US" altLang="zh-CN" sz="2000" dirty="0">
              <a:solidFill>
                <a:srgbClr val="FFFF00"/>
              </a:solidFill>
            </a:endParaRPr>
          </a:p>
          <a:p>
            <a:pPr lvl="2"/>
            <a:endParaRPr lang="zh-CN" altLang="en-US" sz="2200"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46</a:t>
            </a:fld>
            <a:endParaRPr lang="zh-CN" altLang="en-US" dirty="0"/>
          </a:p>
        </p:txBody>
      </p:sp>
      <p:sp>
        <p:nvSpPr>
          <p:cNvPr id="5" name="虚尾箭头 4"/>
          <p:cNvSpPr/>
          <p:nvPr/>
        </p:nvSpPr>
        <p:spPr>
          <a:xfrm rot="5400000">
            <a:off x="5530850" y="4464055"/>
            <a:ext cx="2514599" cy="825500"/>
          </a:xfrm>
          <a:prstGeom prst="stripedRightArrow">
            <a:avLst>
              <a:gd name="adj1" fmla="val 38304"/>
              <a:gd name="adj2" fmla="val 33626"/>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优先级</a:t>
            </a:r>
          </a:p>
        </p:txBody>
      </p:sp>
    </p:spTree>
    <p:extLst>
      <p:ext uri="{BB962C8B-B14F-4D97-AF65-F5344CB8AC3E}">
        <p14:creationId xmlns:p14="http://schemas.microsoft.com/office/powerpoint/2010/main" val="1693450695"/>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par>
                          <p:cTn id="35" fill="hold">
                            <p:stCondLst>
                              <p:cond delay="0"/>
                            </p:stCondLst>
                            <p:childTnLst>
                              <p:par>
                                <p:cTn id="36" presetID="22" presetClass="entr" presetSubtype="1"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47</a:t>
            </a:fld>
            <a:endParaRPr lang="zh-CN" altLang="en-US" dirty="0"/>
          </a:p>
        </p:txBody>
      </p:sp>
      <p:sp>
        <p:nvSpPr>
          <p:cNvPr id="5" name="圆角矩形 4"/>
          <p:cNvSpPr/>
          <p:nvPr/>
        </p:nvSpPr>
        <p:spPr>
          <a:xfrm>
            <a:off x="0" y="3805519"/>
            <a:ext cx="9144000" cy="3052480"/>
          </a:xfrm>
          <a:prstGeom prst="roundRect">
            <a:avLst>
              <a:gd name="adj" fmla="val 18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FF00"/>
                </a:solidFill>
              </a:rPr>
              <a:t>ARM Cortex-M3</a:t>
            </a:r>
            <a:r>
              <a:rPr lang="zh-CN" altLang="zh-CN" sz="2400" dirty="0">
                <a:solidFill>
                  <a:srgbClr val="FFFF00"/>
                </a:solidFill>
              </a:rPr>
              <a:t>较</a:t>
            </a:r>
            <a:r>
              <a:rPr lang="en-US" altLang="zh-CN" sz="2400" dirty="0">
                <a:solidFill>
                  <a:srgbClr val="FFFF00"/>
                </a:solidFill>
              </a:rPr>
              <a:t>ARM7TDMI</a:t>
            </a:r>
            <a:r>
              <a:rPr lang="zh-CN" altLang="zh-CN" sz="2400" dirty="0">
                <a:solidFill>
                  <a:srgbClr val="FFFF00"/>
                </a:solidFill>
              </a:rPr>
              <a:t>具有如下优点</a:t>
            </a:r>
            <a:endParaRPr lang="en-US" altLang="zh-CN" sz="2400" dirty="0">
              <a:solidFill>
                <a:srgbClr val="FFFF00"/>
              </a:solidFill>
            </a:endParaRPr>
          </a:p>
          <a:p>
            <a:pPr marL="285750" lvl="0" indent="-285750">
              <a:buFont typeface="Wingdings" panose="05000000000000000000" pitchFamily="2" charset="2"/>
              <a:buChar char="Ø"/>
            </a:pPr>
            <a:r>
              <a:rPr lang="zh-CN" altLang="zh-CN" sz="2000" dirty="0"/>
              <a:t>采用哈佛结构，仅采用</a:t>
            </a:r>
            <a:r>
              <a:rPr lang="en-US" altLang="zh-CN" sz="2000" dirty="0"/>
              <a:t>Thumb-2</a:t>
            </a:r>
            <a:r>
              <a:rPr lang="zh-CN" altLang="zh-CN" sz="2000" dirty="0"/>
              <a:t>指令集，更高性能；</a:t>
            </a:r>
          </a:p>
          <a:p>
            <a:pPr marL="285750" lvl="0" indent="-285750">
              <a:buFont typeface="Wingdings" panose="05000000000000000000" pitchFamily="2" charset="2"/>
              <a:buChar char="Ø"/>
            </a:pPr>
            <a:r>
              <a:rPr lang="zh-CN" altLang="zh-CN" sz="2000" dirty="0"/>
              <a:t>集成可嵌套向量中断控制器</a:t>
            </a:r>
            <a:r>
              <a:rPr lang="en-US" altLang="zh-CN" sz="2000" dirty="0"/>
              <a:t>NVIC</a:t>
            </a:r>
            <a:r>
              <a:rPr lang="zh-CN" altLang="zh-CN" sz="2000" dirty="0"/>
              <a:t>，具有灵活而强大的中断处理，无需编写中断服务程序（</a:t>
            </a:r>
            <a:r>
              <a:rPr lang="en-US" altLang="zh-CN" sz="2000" dirty="0"/>
              <a:t>ISR</a:t>
            </a:r>
            <a:r>
              <a:rPr lang="zh-CN" altLang="zh-CN" sz="2000" dirty="0"/>
              <a:t>）的堆栈操作代码；</a:t>
            </a:r>
          </a:p>
          <a:p>
            <a:pPr marL="285750" lvl="0" indent="-285750">
              <a:buFont typeface="Wingdings" panose="05000000000000000000" pitchFamily="2" charset="2"/>
              <a:buChar char="Ø"/>
            </a:pPr>
            <a:r>
              <a:rPr lang="zh-CN" altLang="zh-CN" sz="2000" dirty="0"/>
              <a:t>完全确定的中断处理；</a:t>
            </a:r>
          </a:p>
          <a:p>
            <a:pPr marL="285750" lvl="0" indent="-285750">
              <a:buFont typeface="Wingdings" panose="05000000000000000000" pitchFamily="2" charset="2"/>
              <a:buChar char="Ø"/>
            </a:pPr>
            <a:r>
              <a:rPr lang="zh-CN" altLang="zh-CN" sz="2000" dirty="0"/>
              <a:t>集成睡眠模式，极低功耗；</a:t>
            </a:r>
          </a:p>
          <a:p>
            <a:pPr marL="285750" lvl="0" indent="-285750">
              <a:buFont typeface="Wingdings" panose="05000000000000000000" pitchFamily="2" charset="2"/>
              <a:buChar char="Ø"/>
            </a:pPr>
            <a:r>
              <a:rPr lang="zh-CN" altLang="zh-CN" sz="2000" dirty="0"/>
              <a:t>用</a:t>
            </a:r>
            <a:r>
              <a:rPr lang="en-US" altLang="zh-CN" sz="2000" dirty="0"/>
              <a:t> C </a:t>
            </a:r>
            <a:r>
              <a:rPr lang="zh-CN" altLang="zh-CN" sz="2000" dirty="0"/>
              <a:t>语言编写所有代码而无须使用汇编代码；</a:t>
            </a:r>
          </a:p>
          <a:p>
            <a:pPr marL="285750" lvl="0" indent="-285750">
              <a:buFont typeface="Wingdings" panose="05000000000000000000" pitchFamily="2" charset="2"/>
              <a:buChar char="Ø"/>
            </a:pPr>
            <a:r>
              <a:rPr lang="zh-CN" altLang="zh-CN" sz="2000" dirty="0"/>
              <a:t>简化软件设计模型，并提高代码密度；</a:t>
            </a:r>
          </a:p>
          <a:p>
            <a:pPr marL="285750" indent="-285750">
              <a:buFont typeface="Wingdings" panose="05000000000000000000" pitchFamily="2" charset="2"/>
              <a:buChar char="Ø"/>
            </a:pPr>
            <a:r>
              <a:rPr lang="zh-CN" altLang="zh-CN" sz="2000" dirty="0"/>
              <a:t>高度标准化使得</a:t>
            </a:r>
            <a:r>
              <a:rPr lang="en-US" altLang="zh-CN" sz="2000" dirty="0"/>
              <a:t>IP</a:t>
            </a:r>
            <a:r>
              <a:rPr lang="zh-CN" altLang="zh-CN" sz="2000" dirty="0"/>
              <a:t>核可以复用，进入市场速度更快。</a:t>
            </a:r>
            <a:endParaRPr lang="zh-CN" altLang="en-US" sz="2000" dirty="0"/>
          </a:p>
        </p:txBody>
      </p:sp>
      <p:pic>
        <p:nvPicPr>
          <p:cNvPr id="6" name="图片 5"/>
          <p:cNvPicPr/>
          <p:nvPr/>
        </p:nvPicPr>
        <p:blipFill>
          <a:blip r:embed="rId2">
            <a:extLst>
              <a:ext uri="{28A0092B-C50C-407E-A947-70E740481C1C}">
                <a14:useLocalDpi xmlns:a14="http://schemas.microsoft.com/office/drawing/2010/main" val="0"/>
              </a:ext>
            </a:extLst>
          </a:blip>
          <a:srcRect/>
          <a:stretch>
            <a:fillRect/>
          </a:stretch>
        </p:blipFill>
        <p:spPr bwMode="auto">
          <a:xfrm>
            <a:off x="2146300" y="-29881"/>
            <a:ext cx="4851400" cy="3835400"/>
          </a:xfrm>
          <a:prstGeom prst="rect">
            <a:avLst/>
          </a:prstGeom>
          <a:noFill/>
          <a:ln>
            <a:noFill/>
          </a:ln>
        </p:spPr>
      </p:pic>
    </p:spTree>
    <p:extLst>
      <p:ext uri="{BB962C8B-B14F-4D97-AF65-F5344CB8AC3E}">
        <p14:creationId xmlns:p14="http://schemas.microsoft.com/office/powerpoint/2010/main" val="1916856426"/>
      </p:ext>
    </p:extLst>
  </p:cSld>
  <p:clrMapOvr>
    <a:masterClrMapping/>
  </p:clrMapOvr>
  <p:transition spd="med">
    <p:push/>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24B0D682-D3EC-48A9-9166-A2A998B54CE2}" type="slidenum">
              <a:rPr kumimoji="0" lang="en-US" altLang="zh-CN" sz="1400" b="0" smtClean="0">
                <a:solidFill>
                  <a:srgbClr val="FF99FF"/>
                </a:solidFill>
                <a:latin typeface="Arial" panose="020B0604020202020204" pitchFamily="34" charset="0"/>
              </a:rPr>
              <a:pPr algn="r">
                <a:lnSpc>
                  <a:spcPct val="100000"/>
                </a:lnSpc>
                <a:spcBef>
                  <a:spcPct val="0"/>
                </a:spcBef>
                <a:spcAft>
                  <a:spcPct val="0"/>
                </a:spcAft>
                <a:buClrTx/>
                <a:buSzTx/>
                <a:buFontTx/>
                <a:buNone/>
              </a:pPr>
              <a:t>48</a:t>
            </a:fld>
            <a:endParaRPr kumimoji="0" lang="en-US" altLang="zh-CN" sz="1400" b="0">
              <a:solidFill>
                <a:srgbClr val="FF99FF"/>
              </a:solidFill>
              <a:latin typeface="Arial" panose="020B0604020202020204" pitchFamily="34" charset="0"/>
            </a:endParaRPr>
          </a:p>
        </p:txBody>
      </p:sp>
      <p:sp>
        <p:nvSpPr>
          <p:cNvPr id="106498" name="Rectangle 2"/>
          <p:cNvSpPr>
            <a:spLocks noGrp="1" noChangeArrowheads="1"/>
          </p:cNvSpPr>
          <p:nvPr>
            <p:ph type="title"/>
          </p:nvPr>
        </p:nvSpPr>
        <p:spPr/>
        <p:txBody>
          <a:bodyPr/>
          <a:lstStyle/>
          <a:p>
            <a:pPr eaLnBrk="1" hangingPunct="1">
              <a:defRPr/>
            </a:pPr>
            <a:endParaRPr lang="zh-CN" altLang="zh-CN"/>
          </a:p>
        </p:txBody>
      </p:sp>
      <p:sp>
        <p:nvSpPr>
          <p:cNvPr id="165892" name="Rectangle 3"/>
          <p:cNvSpPr>
            <a:spLocks noGrp="1" noChangeArrowheads="1"/>
          </p:cNvSpPr>
          <p:nvPr>
            <p:ph type="body" idx="1"/>
          </p:nvPr>
        </p:nvSpPr>
        <p:spPr>
          <a:xfrm>
            <a:off x="609600" y="1295400"/>
            <a:ext cx="8229600" cy="4602163"/>
          </a:xfrm>
        </p:spPr>
        <p:txBody>
          <a:bodyPr/>
          <a:lstStyle/>
          <a:p>
            <a:pPr algn="l" eaLnBrk="1" hangingPunct="1"/>
            <a:r>
              <a:rPr lang="en-US" altLang="zh-CN" dirty="0">
                <a:solidFill>
                  <a:srgbClr val="FFC000"/>
                </a:solidFill>
              </a:rPr>
              <a:t>ARM</a:t>
            </a:r>
            <a:r>
              <a:rPr lang="zh-CN" altLang="en-US" dirty="0">
                <a:solidFill>
                  <a:srgbClr val="FFC000"/>
                </a:solidFill>
              </a:rPr>
              <a:t>的优化特性</a:t>
            </a:r>
          </a:p>
          <a:p>
            <a:pPr lvl="1" algn="l" eaLnBrk="1" hangingPunct="1"/>
            <a:r>
              <a:rPr lang="zh-CN" altLang="en-US" dirty="0"/>
              <a:t>用以辅助带嵌入式处理器内核的、高集成的</a:t>
            </a:r>
            <a:r>
              <a:rPr lang="en-US" altLang="zh-CN" dirty="0" err="1"/>
              <a:t>SoC</a:t>
            </a:r>
            <a:r>
              <a:rPr lang="zh-CN" altLang="en-US" dirty="0"/>
              <a:t>器件的调试；</a:t>
            </a:r>
          </a:p>
          <a:p>
            <a:pPr lvl="1" algn="l" eaLnBrk="1" hangingPunct="1"/>
            <a:r>
              <a:rPr lang="zh-CN" altLang="en-US" dirty="0">
                <a:solidFill>
                  <a:srgbClr val="FFFF00"/>
                </a:solidFill>
              </a:rPr>
              <a:t>嵌入式</a:t>
            </a:r>
            <a:r>
              <a:rPr lang="en-US" altLang="zh-CN" dirty="0">
                <a:solidFill>
                  <a:srgbClr val="FFFF00"/>
                </a:solidFill>
              </a:rPr>
              <a:t>ICE-RT</a:t>
            </a:r>
            <a:r>
              <a:rPr lang="zh-CN" altLang="en-US" dirty="0">
                <a:solidFill>
                  <a:srgbClr val="FFFF00"/>
                </a:solidFill>
              </a:rPr>
              <a:t>逻辑</a:t>
            </a:r>
            <a:r>
              <a:rPr lang="zh-CN" altLang="en-US" dirty="0"/>
              <a:t>是</a:t>
            </a:r>
            <a:r>
              <a:rPr lang="en-US" altLang="zh-CN" dirty="0"/>
              <a:t>ARM</a:t>
            </a:r>
            <a:r>
              <a:rPr lang="zh-CN" altLang="en-US" dirty="0"/>
              <a:t>处理器重要的集成调试特性，已在所有</a:t>
            </a:r>
            <a:r>
              <a:rPr lang="en-US" altLang="zh-CN" dirty="0"/>
              <a:t>ARM</a:t>
            </a:r>
            <a:r>
              <a:rPr lang="zh-CN" altLang="en-US" dirty="0"/>
              <a:t>处理器中实现。</a:t>
            </a:r>
          </a:p>
          <a:p>
            <a:pPr lvl="1" algn="l" eaLnBrk="1" hangingPunct="1"/>
            <a:r>
              <a:rPr lang="zh-CN" altLang="en-US" dirty="0">
                <a:solidFill>
                  <a:srgbClr val="FFFF00"/>
                </a:solidFill>
              </a:rPr>
              <a:t>嵌入式跟踪宏单元（</a:t>
            </a:r>
            <a:r>
              <a:rPr lang="en-US" altLang="zh-CN" dirty="0">
                <a:solidFill>
                  <a:srgbClr val="FFFF00"/>
                </a:solidFill>
              </a:rPr>
              <a:t>Embedded Trace </a:t>
            </a:r>
            <a:r>
              <a:rPr lang="en-US" altLang="zh-CN" dirty="0" err="1">
                <a:solidFill>
                  <a:srgbClr val="FFFF00"/>
                </a:solidFill>
              </a:rPr>
              <a:t>Macrocell</a:t>
            </a:r>
            <a:r>
              <a:rPr lang="zh-CN" altLang="en-US" dirty="0">
                <a:solidFill>
                  <a:srgbClr val="FFFF00"/>
                </a:solidFill>
              </a:rPr>
              <a:t>，</a:t>
            </a:r>
            <a:r>
              <a:rPr lang="en-US" altLang="zh-CN" dirty="0">
                <a:solidFill>
                  <a:srgbClr val="FFFF00"/>
                </a:solidFill>
              </a:rPr>
              <a:t>ETM</a:t>
            </a:r>
            <a:r>
              <a:rPr lang="zh-CN" altLang="en-US" dirty="0">
                <a:solidFill>
                  <a:srgbClr val="FFFF00"/>
                </a:solidFill>
              </a:rPr>
              <a:t>）</a:t>
            </a:r>
            <a:r>
              <a:rPr lang="zh-CN" altLang="en-US" dirty="0"/>
              <a:t>，驻留在</a:t>
            </a:r>
            <a:r>
              <a:rPr lang="en-US" altLang="zh-CN" dirty="0"/>
              <a:t>ARM</a:t>
            </a:r>
            <a:r>
              <a:rPr lang="zh-CN" altLang="en-US" dirty="0"/>
              <a:t>处理器上，用以监控内部总线，并能以内核速度无妨碍地跟踪指令和数据的访问。</a:t>
            </a:r>
          </a:p>
        </p:txBody>
      </p:sp>
    </p:spTree>
    <p:extLst>
      <p:ext uri="{BB962C8B-B14F-4D97-AF65-F5344CB8AC3E}">
        <p14:creationId xmlns:p14="http://schemas.microsoft.com/office/powerpoint/2010/main" val="2567233691"/>
      </p:ext>
    </p:extLst>
  </p:cSld>
  <p:clrMapOvr>
    <a:masterClrMapping/>
  </p:clrMapOvr>
  <p:transition spd="med">
    <p:push/>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08EA3D6C-7AA9-440B-AD7C-2C99FCCE88A2}" type="slidenum">
              <a:rPr kumimoji="0" lang="en-US" altLang="zh-CN" sz="1400" b="0" smtClean="0">
                <a:solidFill>
                  <a:srgbClr val="FF99FF"/>
                </a:solidFill>
                <a:latin typeface="Arial" panose="020B0604020202020204" pitchFamily="34" charset="0"/>
              </a:rPr>
              <a:pPr algn="r">
                <a:lnSpc>
                  <a:spcPct val="100000"/>
                </a:lnSpc>
                <a:spcBef>
                  <a:spcPct val="0"/>
                </a:spcBef>
                <a:spcAft>
                  <a:spcPct val="0"/>
                </a:spcAft>
                <a:buClrTx/>
                <a:buSzTx/>
                <a:buFontTx/>
                <a:buNone/>
              </a:pPr>
              <a:t>49</a:t>
            </a:fld>
            <a:endParaRPr kumimoji="0" lang="en-US" altLang="zh-CN" sz="1400" b="0">
              <a:solidFill>
                <a:srgbClr val="FF99FF"/>
              </a:solidFill>
              <a:latin typeface="Arial" panose="020B0604020202020204" pitchFamily="34" charset="0"/>
            </a:endParaRPr>
          </a:p>
        </p:txBody>
      </p:sp>
      <p:sp>
        <p:nvSpPr>
          <p:cNvPr id="105474" name="Rectangle 2"/>
          <p:cNvSpPr>
            <a:spLocks noGrp="1" noChangeArrowheads="1"/>
          </p:cNvSpPr>
          <p:nvPr>
            <p:ph type="title"/>
          </p:nvPr>
        </p:nvSpPr>
        <p:spPr/>
        <p:txBody>
          <a:bodyPr/>
          <a:lstStyle/>
          <a:p>
            <a:pPr eaLnBrk="1" hangingPunct="1">
              <a:defRPr/>
            </a:pPr>
            <a:endParaRPr lang="zh-CN" altLang="zh-CN"/>
          </a:p>
        </p:txBody>
      </p:sp>
      <p:sp>
        <p:nvSpPr>
          <p:cNvPr id="105475" name="Rectangle 3"/>
          <p:cNvSpPr>
            <a:spLocks noGrp="1" noChangeArrowheads="1"/>
          </p:cNvSpPr>
          <p:nvPr>
            <p:ph type="body" idx="1"/>
          </p:nvPr>
        </p:nvSpPr>
        <p:spPr/>
        <p:txBody>
          <a:bodyPr/>
          <a:lstStyle/>
          <a:p>
            <a:pPr eaLnBrk="1" hangingPunct="1"/>
            <a:r>
              <a:rPr lang="en-US" altLang="zh-CN" sz="2400" dirty="0"/>
              <a:t>ARM</a:t>
            </a:r>
            <a:r>
              <a:rPr lang="zh-CN" altLang="en-US" sz="2400" dirty="0"/>
              <a:t>处理器的</a:t>
            </a:r>
            <a:r>
              <a:rPr lang="en-US" altLang="zh-CN" sz="2400" dirty="0"/>
              <a:t>3</a:t>
            </a:r>
            <a:r>
              <a:rPr lang="zh-CN" altLang="en-US" sz="2400" dirty="0"/>
              <a:t>大特点</a:t>
            </a:r>
          </a:p>
          <a:p>
            <a:pPr lvl="1" eaLnBrk="1" hangingPunct="1"/>
            <a:r>
              <a:rPr lang="zh-CN" altLang="en-US" sz="2000" dirty="0"/>
              <a:t>小体积、低功耗、成本低、高性能；</a:t>
            </a:r>
          </a:p>
          <a:p>
            <a:pPr lvl="1" eaLnBrk="1" hangingPunct="1"/>
            <a:r>
              <a:rPr lang="en-US" altLang="zh-CN" sz="2000" dirty="0"/>
              <a:t>16</a:t>
            </a:r>
            <a:r>
              <a:rPr lang="zh-CN" altLang="en-US" sz="2000" dirty="0"/>
              <a:t>位</a:t>
            </a:r>
            <a:r>
              <a:rPr lang="en-US" altLang="zh-CN" sz="2000" dirty="0"/>
              <a:t>/32</a:t>
            </a:r>
            <a:r>
              <a:rPr lang="zh-CN" altLang="en-US" sz="2000" dirty="0"/>
              <a:t>位双指令集；</a:t>
            </a:r>
          </a:p>
          <a:p>
            <a:pPr lvl="1" eaLnBrk="1" hangingPunct="1"/>
            <a:r>
              <a:rPr lang="zh-CN" altLang="en-US" sz="2000" dirty="0"/>
              <a:t>全球众多的合作伙伴；</a:t>
            </a:r>
          </a:p>
          <a:p>
            <a:pPr eaLnBrk="1" hangingPunct="1"/>
            <a:r>
              <a:rPr lang="zh-CN" altLang="en-US" sz="2400" dirty="0"/>
              <a:t>当前</a:t>
            </a:r>
            <a:r>
              <a:rPr lang="en-US" altLang="zh-CN" sz="2400" dirty="0"/>
              <a:t>ARM</a:t>
            </a:r>
            <a:r>
              <a:rPr lang="zh-CN" altLang="en-US" sz="2400" dirty="0"/>
              <a:t>体系结构的扩充   </a:t>
            </a:r>
            <a:r>
              <a:rPr lang="en-US" altLang="zh-CN" sz="2400" dirty="0"/>
              <a:t>3</a:t>
            </a:r>
            <a:r>
              <a:rPr lang="zh-CN" altLang="en-US" sz="2400" dirty="0"/>
              <a:t>点</a:t>
            </a:r>
          </a:p>
          <a:p>
            <a:pPr lvl="1" eaLnBrk="1" hangingPunct="1"/>
            <a:r>
              <a:rPr lang="en-US" altLang="zh-CN" sz="2000" dirty="0">
                <a:solidFill>
                  <a:srgbClr val="FFFF00"/>
                </a:solidFill>
              </a:rPr>
              <a:t>Thumb</a:t>
            </a:r>
            <a:r>
              <a:rPr lang="zh-CN" altLang="en-US" sz="2000" dirty="0">
                <a:solidFill>
                  <a:srgbClr val="FFFF00"/>
                </a:solidFill>
              </a:rPr>
              <a:t>：</a:t>
            </a:r>
            <a:r>
              <a:rPr lang="en-US" altLang="zh-CN" sz="2000" dirty="0"/>
              <a:t>16</a:t>
            </a:r>
            <a:r>
              <a:rPr lang="zh-CN" altLang="en-US" sz="2000" dirty="0"/>
              <a:t>位指令集，用以改善代码密度，与等价的</a:t>
            </a:r>
            <a:r>
              <a:rPr lang="en-US" altLang="zh-CN" sz="2000" dirty="0"/>
              <a:t>32</a:t>
            </a:r>
            <a:r>
              <a:rPr lang="zh-CN" altLang="en-US" sz="2000" dirty="0"/>
              <a:t>位代码相比，可节省存储空间；</a:t>
            </a:r>
          </a:p>
          <a:p>
            <a:pPr lvl="1" eaLnBrk="1" hangingPunct="1"/>
            <a:r>
              <a:rPr lang="en-US" altLang="zh-CN" sz="2000" dirty="0">
                <a:solidFill>
                  <a:srgbClr val="FFFF00"/>
                </a:solidFill>
              </a:rPr>
              <a:t>DSP</a:t>
            </a:r>
            <a:r>
              <a:rPr lang="zh-CN" altLang="en-US" sz="2000" dirty="0">
                <a:solidFill>
                  <a:srgbClr val="FFFF00"/>
                </a:solidFill>
              </a:rPr>
              <a:t>：</a:t>
            </a:r>
            <a:r>
              <a:rPr lang="zh-CN" altLang="en-US" sz="2000" dirty="0"/>
              <a:t>用于</a:t>
            </a:r>
            <a:r>
              <a:rPr lang="en-US" altLang="zh-CN" sz="2000" dirty="0"/>
              <a:t>DSP</a:t>
            </a:r>
            <a:r>
              <a:rPr lang="zh-CN" altLang="en-US" sz="2000" dirty="0"/>
              <a:t>应用的算术运算指令集；</a:t>
            </a:r>
          </a:p>
          <a:p>
            <a:pPr lvl="1" eaLnBrk="1" hangingPunct="1"/>
            <a:r>
              <a:rPr lang="en-US" altLang="zh-CN" sz="2000" dirty="0" err="1">
                <a:solidFill>
                  <a:srgbClr val="FFFF00"/>
                </a:solidFill>
              </a:rPr>
              <a:t>Jazeller</a:t>
            </a:r>
            <a:r>
              <a:rPr lang="zh-CN" altLang="en-US" sz="2000" dirty="0">
                <a:solidFill>
                  <a:srgbClr val="FFFF00"/>
                </a:solidFill>
              </a:rPr>
              <a:t>：</a:t>
            </a:r>
            <a:r>
              <a:rPr lang="zh-CN" altLang="en-US" sz="2000" dirty="0"/>
              <a:t>提供</a:t>
            </a:r>
            <a:r>
              <a:rPr lang="en-US" altLang="zh-CN" sz="2000" dirty="0"/>
              <a:t>Java</a:t>
            </a:r>
            <a:r>
              <a:rPr lang="zh-CN" altLang="en-US" sz="2000" dirty="0"/>
              <a:t>加速，允许直接执行</a:t>
            </a:r>
            <a:r>
              <a:rPr lang="en-US" altLang="zh-CN" sz="2000" dirty="0"/>
              <a:t>Java</a:t>
            </a:r>
            <a:r>
              <a:rPr lang="zh-CN" altLang="en-US" sz="2000" dirty="0"/>
              <a:t>字节码的扩充，与同等非</a:t>
            </a:r>
            <a:r>
              <a:rPr lang="en-US" altLang="zh-CN" sz="2000" dirty="0"/>
              <a:t>Java</a:t>
            </a:r>
            <a:r>
              <a:rPr lang="zh-CN" altLang="en-US" sz="2000" dirty="0"/>
              <a:t>加速内核相比，功耗降低</a:t>
            </a:r>
            <a:r>
              <a:rPr lang="en-US" altLang="zh-CN" sz="2000" dirty="0"/>
              <a:t>80%</a:t>
            </a:r>
            <a:r>
              <a:rPr lang="zh-CN" altLang="en-US" sz="2000" dirty="0"/>
              <a:t>。</a:t>
            </a:r>
          </a:p>
        </p:txBody>
      </p:sp>
    </p:spTree>
    <p:extLst>
      <p:ext uri="{BB962C8B-B14F-4D97-AF65-F5344CB8AC3E}">
        <p14:creationId xmlns:p14="http://schemas.microsoft.com/office/powerpoint/2010/main" val="3755705106"/>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7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47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47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zh-CN" altLang="en-US" sz="2400" dirty="0"/>
              <a:t>计算核是处理器的核心；</a:t>
            </a:r>
            <a:endParaRPr lang="en-US" altLang="zh-CN" sz="2400" dirty="0"/>
          </a:p>
          <a:p>
            <a:pPr>
              <a:defRPr/>
            </a:pPr>
            <a:r>
              <a:rPr lang="zh-CN" altLang="en-US" sz="2400" dirty="0"/>
              <a:t>核</a:t>
            </a:r>
            <a:r>
              <a:rPr lang="en-US" altLang="zh-CN" sz="2400" dirty="0"/>
              <a:t>(Core)</a:t>
            </a:r>
            <a:r>
              <a:rPr lang="zh-CN" altLang="en-US" sz="2400" dirty="0"/>
              <a:t>：</a:t>
            </a:r>
            <a:r>
              <a:rPr lang="zh-CN" altLang="en-US" sz="2400" dirty="0">
                <a:solidFill>
                  <a:schemeClr val="tx1">
                    <a:lumMod val="95000"/>
                    <a:lumOff val="5000"/>
                  </a:schemeClr>
                </a:solidFill>
              </a:rPr>
              <a:t>处理器中完整的计算引擎</a:t>
            </a:r>
            <a:r>
              <a:rPr lang="en-US" altLang="zh-CN" sz="2400" dirty="0">
                <a:solidFill>
                  <a:schemeClr val="tx1">
                    <a:lumMod val="95000"/>
                    <a:lumOff val="5000"/>
                  </a:schemeClr>
                </a:solidFill>
              </a:rPr>
              <a:t>(</a:t>
            </a:r>
            <a:r>
              <a:rPr lang="zh-CN" altLang="en-US" sz="2400" dirty="0">
                <a:solidFill>
                  <a:schemeClr val="tx1">
                    <a:lumMod val="95000"/>
                    <a:lumOff val="5000"/>
                  </a:schemeClr>
                </a:solidFill>
              </a:rPr>
              <a:t>内核</a:t>
            </a:r>
            <a:r>
              <a:rPr lang="en-US" altLang="zh-CN" sz="2400" dirty="0">
                <a:solidFill>
                  <a:schemeClr val="tx1">
                    <a:lumMod val="95000"/>
                    <a:lumOff val="5000"/>
                  </a:schemeClr>
                </a:solidFill>
              </a:rPr>
              <a:t>)</a:t>
            </a:r>
            <a:r>
              <a:rPr lang="zh-CN" altLang="en-US" sz="2400" dirty="0">
                <a:solidFill>
                  <a:schemeClr val="tx1">
                    <a:lumMod val="95000"/>
                    <a:lumOff val="5000"/>
                  </a:schemeClr>
                </a:solidFill>
              </a:rPr>
              <a:t> ，是可以独立运行程序指令的单元；</a:t>
            </a:r>
            <a:endParaRPr lang="en-US" altLang="zh-CN" sz="2400" dirty="0">
              <a:solidFill>
                <a:schemeClr val="tx1">
                  <a:lumMod val="95000"/>
                  <a:lumOff val="5000"/>
                </a:schemeClr>
              </a:solidFill>
            </a:endParaRPr>
          </a:p>
          <a:p>
            <a:pPr>
              <a:defRPr/>
            </a:pPr>
            <a:r>
              <a:rPr lang="zh-CN" altLang="en-US" sz="2400" dirty="0"/>
              <a:t>单核：</a:t>
            </a:r>
            <a:r>
              <a:rPr lang="zh-CN" altLang="en-US" sz="2400" dirty="0">
                <a:solidFill>
                  <a:schemeClr val="tx1">
                    <a:lumMod val="95000"/>
                    <a:lumOff val="5000"/>
                  </a:schemeClr>
                </a:solidFill>
              </a:rPr>
              <a:t>单颗处理器中仅有一个计算核；</a:t>
            </a:r>
            <a:endParaRPr lang="en-US" altLang="zh-CN" sz="2400" dirty="0">
              <a:solidFill>
                <a:schemeClr val="tx1">
                  <a:lumMod val="95000"/>
                  <a:lumOff val="5000"/>
                </a:schemeClr>
              </a:solidFill>
            </a:endParaRPr>
          </a:p>
          <a:p>
            <a:pPr lvl="1">
              <a:defRPr/>
            </a:pPr>
            <a:r>
              <a:rPr lang="en-US" altLang="zh-CN" sz="2000" dirty="0"/>
              <a:t>1</a:t>
            </a:r>
            <a:r>
              <a:rPr lang="zh-CN" altLang="en-US" sz="2000" dirty="0"/>
              <a:t>个执行单元</a:t>
            </a:r>
            <a:r>
              <a:rPr lang="en-US" altLang="zh-CN" sz="2000" dirty="0"/>
              <a:t>EU</a:t>
            </a:r>
            <a:r>
              <a:rPr lang="zh-CN" altLang="en-US" sz="2000" dirty="0"/>
              <a:t>，控制单元</a:t>
            </a:r>
            <a:r>
              <a:rPr lang="en-US" altLang="zh-CN" sz="2000" dirty="0"/>
              <a:t>CU</a:t>
            </a:r>
            <a:r>
              <a:rPr lang="zh-CN" altLang="en-US" sz="2000" dirty="0"/>
              <a:t>。</a:t>
            </a:r>
          </a:p>
        </p:txBody>
      </p:sp>
      <p:pic>
        <p:nvPicPr>
          <p:cNvPr id="4" name="图片 3"/>
          <p:cNvPicPr>
            <a:picLocks noChangeAspect="1"/>
          </p:cNvPicPr>
          <p:nvPr/>
        </p:nvPicPr>
        <p:blipFill>
          <a:blip r:embed="rId3"/>
          <a:stretch>
            <a:fillRect/>
          </a:stretch>
        </p:blipFill>
        <p:spPr>
          <a:xfrm>
            <a:off x="1954528" y="4059339"/>
            <a:ext cx="5305425" cy="1590675"/>
          </a:xfrm>
          <a:prstGeom prst="rect">
            <a:avLst/>
          </a:prstGeom>
        </p:spPr>
      </p:pic>
    </p:spTree>
    <p:extLst>
      <p:ext uri="{BB962C8B-B14F-4D97-AF65-F5344CB8AC3E}">
        <p14:creationId xmlns:p14="http://schemas.microsoft.com/office/powerpoint/2010/main" val="3840718641"/>
      </p:ext>
    </p:extLst>
  </p:cSld>
  <p:clrMapOvr>
    <a:masterClrMapping/>
  </p:clrMapOvr>
  <p:transition spd="med">
    <p:push/>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r">
              <a:lnSpc>
                <a:spcPct val="100000"/>
              </a:lnSpc>
              <a:spcBef>
                <a:spcPct val="0"/>
              </a:spcBef>
              <a:spcAft>
                <a:spcPct val="0"/>
              </a:spcAft>
              <a:buClrTx/>
              <a:buSzTx/>
              <a:buFontTx/>
              <a:buNone/>
            </a:pPr>
            <a:fld id="{D645172D-5D4B-4DAA-8B63-62113C982643}" type="slidenum">
              <a:rPr kumimoji="0" lang="en-US" altLang="zh-CN" sz="1400" b="0" smtClean="0">
                <a:solidFill>
                  <a:srgbClr val="FF99FF"/>
                </a:solidFill>
                <a:latin typeface="Arial" panose="020B0604020202020204" pitchFamily="34" charset="0"/>
              </a:rPr>
              <a:pPr algn="r">
                <a:lnSpc>
                  <a:spcPct val="100000"/>
                </a:lnSpc>
                <a:spcBef>
                  <a:spcPct val="0"/>
                </a:spcBef>
                <a:spcAft>
                  <a:spcPct val="0"/>
                </a:spcAft>
                <a:buClrTx/>
                <a:buSzTx/>
                <a:buFontTx/>
                <a:buNone/>
              </a:pPr>
              <a:t>50</a:t>
            </a:fld>
            <a:endParaRPr kumimoji="0" lang="en-US" altLang="zh-CN" sz="1400" b="0">
              <a:solidFill>
                <a:srgbClr val="FF99FF"/>
              </a:solidFill>
              <a:latin typeface="Arial" panose="020B0604020202020204" pitchFamily="34" charset="0"/>
            </a:endParaRPr>
          </a:p>
        </p:txBody>
      </p:sp>
      <p:sp>
        <p:nvSpPr>
          <p:cNvPr id="109572" name="Rectangle 4"/>
          <p:cNvSpPr>
            <a:spLocks noChangeArrowheads="1"/>
          </p:cNvSpPr>
          <p:nvPr/>
        </p:nvSpPr>
        <p:spPr bwMode="auto">
          <a:xfrm>
            <a:off x="685800" y="214313"/>
            <a:ext cx="7793038" cy="852487"/>
          </a:xfrm>
          <a:prstGeom prst="rect">
            <a:avLst/>
          </a:prstGeom>
          <a:noFill/>
          <a:ln w="9525">
            <a:noFill/>
            <a:miter lim="800000"/>
            <a:headEnd/>
            <a:tailEnd/>
          </a:ln>
          <a:effectLst/>
        </p:spPr>
        <p:txBody>
          <a:bodyPr anchor="b"/>
          <a:lstStyle/>
          <a:p>
            <a:pPr eaLnBrk="1" hangingPunct="1">
              <a:defRPr/>
            </a:pPr>
            <a:r>
              <a:rPr lang="en-US" altLang="zh-CN" sz="2800" dirty="0">
                <a:solidFill>
                  <a:srgbClr val="FFFF00"/>
                </a:solidFill>
                <a:latin typeface="+mj-lt"/>
                <a:ea typeface="+mj-ea"/>
                <a:cs typeface="+mj-cs"/>
              </a:rPr>
              <a:t>ARM</a:t>
            </a:r>
            <a:r>
              <a:rPr lang="zh-CN" altLang="en-US" sz="2800" dirty="0">
                <a:solidFill>
                  <a:srgbClr val="FFFF00"/>
                </a:solidFill>
                <a:latin typeface="+mj-lt"/>
                <a:ea typeface="+mj-ea"/>
                <a:cs typeface="+mj-cs"/>
              </a:rPr>
              <a:t>的合作伙伴</a:t>
            </a:r>
          </a:p>
        </p:txBody>
      </p:sp>
      <p:sp>
        <p:nvSpPr>
          <p:cNvPr id="109573" name="Rectangle 5"/>
          <p:cNvSpPr>
            <a:spLocks noChangeArrowheads="1"/>
          </p:cNvSpPr>
          <p:nvPr/>
        </p:nvSpPr>
        <p:spPr bwMode="auto">
          <a:xfrm>
            <a:off x="533400" y="1447800"/>
            <a:ext cx="8115300" cy="4191000"/>
          </a:xfrm>
          <a:prstGeom prst="rect">
            <a:avLst/>
          </a:prstGeom>
          <a:noFill/>
          <a:ln w="9525">
            <a:noFill/>
            <a:miter lim="800000"/>
            <a:headEnd/>
            <a:tailEnd/>
          </a:ln>
          <a:effectLst/>
        </p:spPr>
        <p:txBody>
          <a:bodyPr/>
          <a:lstStyle/>
          <a:p>
            <a:pPr marL="342900" indent="-342900" algn="just" eaLnBrk="1" hangingPunct="1">
              <a:lnSpc>
                <a:spcPct val="90000"/>
              </a:lnSpc>
              <a:spcBef>
                <a:spcPct val="10000"/>
              </a:spcBef>
              <a:spcAft>
                <a:spcPct val="10000"/>
              </a:spcAft>
              <a:buClr>
                <a:srgbClr val="FF0000"/>
              </a:buClr>
              <a:buSzPct val="90000"/>
              <a:buFont typeface="Wingdings" pitchFamily="2" charset="2"/>
              <a:buChar char="o"/>
              <a:defRPr/>
            </a:pPr>
            <a:r>
              <a:rPr kumimoji="1" lang="en-US" altLang="zh-CN" sz="2400" dirty="0" err="1">
                <a:latin typeface="+mj-lt"/>
              </a:rPr>
              <a:t>Agere</a:t>
            </a:r>
            <a:r>
              <a:rPr kumimoji="1" lang="en-US" altLang="zh-CN" sz="2400" dirty="0">
                <a:latin typeface="+mj-lt"/>
              </a:rPr>
              <a:t> Systems</a:t>
            </a:r>
            <a:r>
              <a:rPr kumimoji="1" lang="zh-CN" altLang="en-US" sz="2400" dirty="0">
                <a:latin typeface="+mj-lt"/>
              </a:rPr>
              <a:t>、</a:t>
            </a:r>
            <a:r>
              <a:rPr kumimoji="1" lang="en-US" altLang="zh-CN" sz="2400" u="sng" dirty="0">
                <a:latin typeface="+mj-lt"/>
              </a:rPr>
              <a:t>Agilent</a:t>
            </a:r>
            <a:r>
              <a:rPr kumimoji="1" lang="zh-CN" altLang="en-US" sz="2400" dirty="0">
                <a:latin typeface="+mj-lt"/>
              </a:rPr>
              <a:t>、</a:t>
            </a:r>
            <a:r>
              <a:rPr kumimoji="1" lang="en-US" altLang="zh-CN" sz="2400" dirty="0">
                <a:latin typeface="+mj-lt"/>
              </a:rPr>
              <a:t>AKM</a:t>
            </a:r>
            <a:r>
              <a:rPr kumimoji="1" lang="zh-CN" altLang="en-US" sz="2400" dirty="0">
                <a:latin typeface="+mj-lt"/>
              </a:rPr>
              <a:t>、</a:t>
            </a:r>
            <a:r>
              <a:rPr kumimoji="1" lang="en-US" altLang="zh-CN" sz="2400" dirty="0">
                <a:latin typeface="+mj-lt"/>
              </a:rPr>
              <a:t>Alcatel</a:t>
            </a:r>
            <a:r>
              <a:rPr kumimoji="1" lang="zh-CN" altLang="en-US" sz="2400" dirty="0">
                <a:latin typeface="+mj-lt"/>
              </a:rPr>
              <a:t>、</a:t>
            </a:r>
            <a:r>
              <a:rPr kumimoji="1" lang="en-US" altLang="zh-CN" sz="2400" dirty="0" err="1">
                <a:latin typeface="+mj-lt"/>
              </a:rPr>
              <a:t>AnalogDevices</a:t>
            </a:r>
            <a:r>
              <a:rPr kumimoji="1" lang="en-US" altLang="zh-CN" sz="2400" dirty="0">
                <a:latin typeface="+mj-lt"/>
              </a:rPr>
              <a:t> </a:t>
            </a:r>
            <a:r>
              <a:rPr kumimoji="1" lang="en-US" altLang="zh-CN" sz="2400" dirty="0" err="1">
                <a:latin typeface="+mj-lt"/>
              </a:rPr>
              <a:t>Inc</a:t>
            </a:r>
            <a:r>
              <a:rPr kumimoji="1" lang="zh-CN" altLang="en-US" sz="2400" dirty="0">
                <a:latin typeface="+mj-lt"/>
              </a:rPr>
              <a:t>．、</a:t>
            </a:r>
            <a:r>
              <a:rPr kumimoji="1" lang="en-US" altLang="zh-CN" sz="2400" u="sng" dirty="0">
                <a:latin typeface="+mj-lt"/>
              </a:rPr>
              <a:t>Atmel</a:t>
            </a:r>
            <a:r>
              <a:rPr kumimoji="1" lang="zh-CN" altLang="en-US" sz="2400" dirty="0">
                <a:latin typeface="+mj-lt"/>
              </a:rPr>
              <a:t>、</a:t>
            </a:r>
            <a:r>
              <a:rPr kumimoji="1" lang="en-US" altLang="zh-CN" sz="2400" dirty="0">
                <a:latin typeface="+mj-lt"/>
              </a:rPr>
              <a:t>Basis</a:t>
            </a:r>
            <a:r>
              <a:rPr kumimoji="1" lang="zh-CN" altLang="en-US" sz="2400" dirty="0">
                <a:latin typeface="+mj-lt"/>
              </a:rPr>
              <a:t>、</a:t>
            </a:r>
            <a:r>
              <a:rPr kumimoji="1" lang="en-US" altLang="zh-CN" sz="2400" dirty="0">
                <a:latin typeface="+mj-lt"/>
              </a:rPr>
              <a:t>Cirrus Logic</a:t>
            </a:r>
            <a:r>
              <a:rPr kumimoji="1" lang="zh-CN" altLang="en-US" sz="2400" dirty="0">
                <a:latin typeface="+mj-lt"/>
              </a:rPr>
              <a:t>，</a:t>
            </a:r>
            <a:r>
              <a:rPr kumimoji="1" lang="en-US" altLang="zh-CN" sz="2400" dirty="0">
                <a:latin typeface="+mj-lt"/>
              </a:rPr>
              <a:t>Conexant Systems </a:t>
            </a:r>
            <a:r>
              <a:rPr kumimoji="1" lang="en-US" altLang="zh-CN" sz="2400" dirty="0" err="1">
                <a:latin typeface="+mj-lt"/>
              </a:rPr>
              <a:t>Inc</a:t>
            </a:r>
            <a:r>
              <a:rPr kumimoji="1" lang="zh-CN" altLang="en-US" sz="2400" dirty="0">
                <a:latin typeface="+mj-lt"/>
              </a:rPr>
              <a:t>．、</a:t>
            </a:r>
            <a:r>
              <a:rPr kumimoji="1" lang="en-US" altLang="zh-CN" sz="2400" dirty="0">
                <a:latin typeface="+mj-lt"/>
              </a:rPr>
              <a:t>Epson</a:t>
            </a:r>
            <a:r>
              <a:rPr kumimoji="1" lang="zh-CN" altLang="en-US" sz="2400" dirty="0">
                <a:latin typeface="+mj-lt"/>
              </a:rPr>
              <a:t>、</a:t>
            </a:r>
            <a:r>
              <a:rPr kumimoji="1" lang="en-US" altLang="zh-CN" sz="2400" dirty="0">
                <a:latin typeface="+mj-lt"/>
              </a:rPr>
              <a:t>Ericsson</a:t>
            </a:r>
            <a:r>
              <a:rPr kumimoji="1" lang="zh-CN" altLang="en-US" sz="2400" dirty="0">
                <a:latin typeface="+mj-lt"/>
              </a:rPr>
              <a:t>、</a:t>
            </a:r>
            <a:r>
              <a:rPr kumimoji="1" lang="en-US" altLang="zh-CN" sz="2400" dirty="0">
                <a:latin typeface="+mj-lt"/>
              </a:rPr>
              <a:t>Fujitsu</a:t>
            </a:r>
            <a:r>
              <a:rPr kumimoji="1" lang="zh-CN" altLang="en-US" sz="2400" dirty="0">
                <a:latin typeface="+mj-lt"/>
              </a:rPr>
              <a:t>、</a:t>
            </a:r>
            <a:r>
              <a:rPr kumimoji="1" lang="en-US" altLang="zh-CN" sz="2400" dirty="0">
                <a:latin typeface="+mj-lt"/>
              </a:rPr>
              <a:t>Global </a:t>
            </a:r>
            <a:r>
              <a:rPr kumimoji="1" lang="en-US" altLang="zh-CN" sz="2400" dirty="0" err="1">
                <a:latin typeface="+mj-lt"/>
              </a:rPr>
              <a:t>UniChip</a:t>
            </a:r>
            <a:r>
              <a:rPr kumimoji="1" lang="zh-CN" altLang="en-US" sz="2400" dirty="0">
                <a:latin typeface="+mj-lt"/>
              </a:rPr>
              <a:t>、</a:t>
            </a:r>
            <a:r>
              <a:rPr kumimoji="1" lang="en-US" altLang="zh-CN" sz="2400" dirty="0">
                <a:latin typeface="+mj-lt"/>
              </a:rPr>
              <a:t>Hynix</a:t>
            </a:r>
            <a:r>
              <a:rPr kumimoji="1" lang="zh-CN" altLang="en-US" sz="2400" dirty="0">
                <a:latin typeface="+mj-lt"/>
              </a:rPr>
              <a:t>、</a:t>
            </a:r>
            <a:r>
              <a:rPr kumimoji="1" lang="en-US" altLang="zh-CN" sz="2400" u="sng" dirty="0">
                <a:latin typeface="+mj-lt"/>
              </a:rPr>
              <a:t>IBM</a:t>
            </a:r>
            <a:r>
              <a:rPr kumimoji="1" lang="zh-CN" altLang="en-US" sz="2400" dirty="0">
                <a:latin typeface="+mj-lt"/>
              </a:rPr>
              <a:t>、</a:t>
            </a:r>
            <a:r>
              <a:rPr kumimoji="1" lang="en-US" altLang="zh-CN" sz="2400" u="sng" dirty="0">
                <a:latin typeface="+mj-lt"/>
              </a:rPr>
              <a:t>Intel</a:t>
            </a:r>
            <a:r>
              <a:rPr kumimoji="1" lang="zh-CN" altLang="en-US" sz="2400" dirty="0">
                <a:latin typeface="+mj-lt"/>
              </a:rPr>
              <a:t>、</a:t>
            </a:r>
            <a:r>
              <a:rPr kumimoji="1" lang="en-US" altLang="zh-CN" sz="2400" dirty="0" err="1">
                <a:latin typeface="+mj-lt"/>
              </a:rPr>
              <a:t>LinkUp</a:t>
            </a:r>
            <a:r>
              <a:rPr kumimoji="1" lang="zh-CN" altLang="en-US" sz="2400" dirty="0">
                <a:latin typeface="+mj-lt"/>
              </a:rPr>
              <a:t>、</a:t>
            </a:r>
            <a:r>
              <a:rPr kumimoji="1" lang="en-US" altLang="zh-CN" sz="2400" dirty="0">
                <a:latin typeface="+mj-lt"/>
              </a:rPr>
              <a:t>LSI Logic</a:t>
            </a:r>
            <a:r>
              <a:rPr kumimoji="1" lang="zh-CN" altLang="en-US" sz="2400" dirty="0">
                <a:latin typeface="+mj-lt"/>
              </a:rPr>
              <a:t>、</a:t>
            </a:r>
            <a:r>
              <a:rPr kumimoji="1" lang="en-US" altLang="zh-CN" sz="2400" dirty="0" err="1">
                <a:latin typeface="+mj-lt"/>
              </a:rPr>
              <a:t>Micronas</a:t>
            </a:r>
            <a:r>
              <a:rPr kumimoji="1" lang="zh-CN" altLang="en-US" sz="2400" dirty="0">
                <a:latin typeface="+mj-lt"/>
              </a:rPr>
              <a:t>、</a:t>
            </a:r>
            <a:r>
              <a:rPr kumimoji="1" lang="en-US" altLang="zh-CN" sz="2400" dirty="0">
                <a:latin typeface="+mj-lt"/>
              </a:rPr>
              <a:t>Mitel</a:t>
            </a:r>
            <a:r>
              <a:rPr kumimoji="1" lang="zh-CN" altLang="en-US" sz="2400" dirty="0">
                <a:latin typeface="+mj-lt"/>
              </a:rPr>
              <a:t>、</a:t>
            </a:r>
            <a:r>
              <a:rPr kumimoji="1" lang="en-US" altLang="zh-CN" sz="2400" dirty="0">
                <a:latin typeface="+mj-lt"/>
              </a:rPr>
              <a:t>Semiconductor</a:t>
            </a:r>
            <a:r>
              <a:rPr kumimoji="1" lang="zh-CN" altLang="en-US" sz="2400" dirty="0">
                <a:latin typeface="+mj-lt"/>
              </a:rPr>
              <a:t>、</a:t>
            </a:r>
            <a:r>
              <a:rPr kumimoji="1" lang="en-US" altLang="zh-CN" sz="2400" dirty="0">
                <a:latin typeface="+mj-lt"/>
              </a:rPr>
              <a:t>Mitsubishi Electric Corporation</a:t>
            </a:r>
            <a:r>
              <a:rPr kumimoji="1" lang="zh-CN" altLang="en-US" sz="2400" dirty="0">
                <a:latin typeface="+mj-lt"/>
              </a:rPr>
              <a:t>、</a:t>
            </a:r>
            <a:r>
              <a:rPr kumimoji="1" lang="en-US" altLang="zh-CN" sz="2400" u="sng" dirty="0">
                <a:latin typeface="+mj-lt"/>
              </a:rPr>
              <a:t>Motorola</a:t>
            </a:r>
            <a:r>
              <a:rPr kumimoji="1" lang="zh-CN" altLang="en-US" sz="2400" dirty="0">
                <a:latin typeface="+mj-lt"/>
              </a:rPr>
              <a:t>、</a:t>
            </a:r>
            <a:r>
              <a:rPr kumimoji="1" lang="en-US" altLang="zh-CN" sz="2400" dirty="0">
                <a:latin typeface="+mj-lt"/>
              </a:rPr>
              <a:t>National Semiconductor</a:t>
            </a:r>
            <a:r>
              <a:rPr kumimoji="1" lang="zh-CN" altLang="en-US" sz="2400" dirty="0">
                <a:latin typeface="+mj-lt"/>
              </a:rPr>
              <a:t>、</a:t>
            </a:r>
            <a:r>
              <a:rPr kumimoji="1" lang="en-US" altLang="zh-CN" sz="2400" dirty="0">
                <a:latin typeface="+mj-lt"/>
              </a:rPr>
              <a:t>NEC</a:t>
            </a:r>
            <a:r>
              <a:rPr kumimoji="1" lang="zh-CN" altLang="en-US" sz="2400" dirty="0">
                <a:latin typeface="+mj-lt"/>
              </a:rPr>
              <a:t>、</a:t>
            </a:r>
            <a:r>
              <a:rPr kumimoji="1" lang="en-US" altLang="zh-CN" sz="2400" dirty="0" err="1">
                <a:latin typeface="+mj-lt"/>
              </a:rPr>
              <a:t>Netsilicon</a:t>
            </a:r>
            <a:r>
              <a:rPr kumimoji="1" lang="zh-CN" altLang="en-US" sz="2400" dirty="0">
                <a:latin typeface="+mj-lt"/>
              </a:rPr>
              <a:t>、</a:t>
            </a:r>
            <a:r>
              <a:rPr kumimoji="1" lang="en-US" altLang="zh-CN" sz="2400" dirty="0">
                <a:latin typeface="+mj-lt"/>
              </a:rPr>
              <a:t>Oki</a:t>
            </a:r>
            <a:r>
              <a:rPr kumimoji="1" lang="zh-CN" altLang="en-US" sz="2400" dirty="0">
                <a:latin typeface="+mj-lt"/>
              </a:rPr>
              <a:t>、</a:t>
            </a:r>
            <a:r>
              <a:rPr kumimoji="1" lang="en-US" altLang="zh-CN" sz="2400" dirty="0">
                <a:latin typeface="+mj-lt"/>
              </a:rPr>
              <a:t>Panasonic</a:t>
            </a:r>
            <a:r>
              <a:rPr kumimoji="1" lang="zh-CN" altLang="en-US" sz="2400" dirty="0">
                <a:latin typeface="+mj-lt"/>
              </a:rPr>
              <a:t>、</a:t>
            </a:r>
            <a:r>
              <a:rPr kumimoji="1" lang="en-US" altLang="zh-CN" sz="2400" dirty="0">
                <a:latin typeface="+mj-lt"/>
              </a:rPr>
              <a:t>Philips</a:t>
            </a:r>
            <a:r>
              <a:rPr kumimoji="1" lang="zh-CN" altLang="en-US" sz="2400" dirty="0">
                <a:latin typeface="+mj-lt"/>
              </a:rPr>
              <a:t>、</a:t>
            </a:r>
            <a:r>
              <a:rPr kumimoji="1" lang="en-US" altLang="zh-CN" sz="2400" dirty="0">
                <a:latin typeface="+mj-lt"/>
              </a:rPr>
              <a:t>Qualcomm</a:t>
            </a:r>
            <a:r>
              <a:rPr kumimoji="1" lang="zh-CN" altLang="en-US" sz="2400" dirty="0">
                <a:latin typeface="+mj-lt"/>
              </a:rPr>
              <a:t>、</a:t>
            </a:r>
            <a:r>
              <a:rPr kumimoji="1" lang="en-US" altLang="zh-CN" sz="2400" dirty="0">
                <a:latin typeface="+mj-lt"/>
              </a:rPr>
              <a:t>Rohm</a:t>
            </a:r>
            <a:r>
              <a:rPr kumimoji="1" lang="zh-CN" altLang="en-US" sz="2400" dirty="0">
                <a:latin typeface="+mj-lt"/>
              </a:rPr>
              <a:t>、</a:t>
            </a:r>
            <a:r>
              <a:rPr kumimoji="1" lang="en-US" altLang="zh-CN" sz="2400" dirty="0">
                <a:latin typeface="+mj-lt"/>
              </a:rPr>
              <a:t>Sanyo</a:t>
            </a:r>
            <a:r>
              <a:rPr kumimoji="1" lang="zh-CN" altLang="en-US" sz="2400" dirty="0">
                <a:latin typeface="+mj-lt"/>
              </a:rPr>
              <a:t>、</a:t>
            </a:r>
            <a:r>
              <a:rPr kumimoji="1" lang="en-US" altLang="zh-CN" sz="2400" dirty="0">
                <a:latin typeface="+mj-lt"/>
              </a:rPr>
              <a:t>Samsung</a:t>
            </a:r>
            <a:r>
              <a:rPr kumimoji="1" lang="zh-CN" altLang="en-US" sz="2400" dirty="0">
                <a:latin typeface="+mj-lt"/>
              </a:rPr>
              <a:t>、</a:t>
            </a:r>
            <a:r>
              <a:rPr kumimoji="1" lang="en-US" altLang="zh-CN" sz="2400" dirty="0">
                <a:latin typeface="+mj-lt"/>
              </a:rPr>
              <a:t>Sharp</a:t>
            </a:r>
            <a:r>
              <a:rPr kumimoji="1" lang="zh-CN" altLang="en-US" sz="2400" dirty="0">
                <a:latin typeface="+mj-lt"/>
              </a:rPr>
              <a:t>、</a:t>
            </a:r>
            <a:r>
              <a:rPr kumimoji="1" lang="en-US" altLang="zh-CN" sz="2400" dirty="0">
                <a:latin typeface="+mj-lt"/>
              </a:rPr>
              <a:t>Sony</a:t>
            </a:r>
            <a:r>
              <a:rPr kumimoji="1" lang="zh-CN" altLang="en-US" sz="2400" dirty="0">
                <a:latin typeface="+mj-lt"/>
              </a:rPr>
              <a:t>、</a:t>
            </a:r>
            <a:r>
              <a:rPr kumimoji="1" lang="en-US" altLang="zh-CN" sz="2400" dirty="0">
                <a:latin typeface="+mj-lt"/>
              </a:rPr>
              <a:t>ST </a:t>
            </a:r>
            <a:r>
              <a:rPr kumimoji="1" lang="en-US" altLang="zh-CN" sz="2400" dirty="0" err="1">
                <a:latin typeface="+mj-lt"/>
              </a:rPr>
              <a:t>Microeletronics</a:t>
            </a:r>
            <a:r>
              <a:rPr kumimoji="1" lang="zh-CN" altLang="en-US" sz="2400" dirty="0">
                <a:latin typeface="+mj-lt"/>
              </a:rPr>
              <a:t>、</a:t>
            </a:r>
            <a:r>
              <a:rPr kumimoji="1" lang="en-US" altLang="zh-CN" sz="2400" dirty="0">
                <a:latin typeface="+mj-lt"/>
              </a:rPr>
              <a:t>Texas Instruments</a:t>
            </a:r>
            <a:r>
              <a:rPr kumimoji="1" lang="zh-CN" altLang="en-US" sz="2400" dirty="0">
                <a:latin typeface="+mj-lt"/>
              </a:rPr>
              <a:t>、</a:t>
            </a:r>
            <a:r>
              <a:rPr kumimoji="1" lang="en-US" altLang="zh-CN" sz="2400" dirty="0">
                <a:latin typeface="+mj-lt"/>
              </a:rPr>
              <a:t>3Com</a:t>
            </a:r>
            <a:r>
              <a:rPr kumimoji="1" lang="zh-CN" altLang="en-US" sz="2400" dirty="0">
                <a:latin typeface="+mj-lt"/>
              </a:rPr>
              <a:t>、</a:t>
            </a:r>
            <a:r>
              <a:rPr kumimoji="1" lang="en-US" altLang="zh-CN" sz="2400" dirty="0">
                <a:latin typeface="+mj-lt"/>
              </a:rPr>
              <a:t>Toshiba</a:t>
            </a:r>
            <a:r>
              <a:rPr kumimoji="1" lang="zh-CN" altLang="en-US" sz="2400" dirty="0">
                <a:latin typeface="+mj-lt"/>
              </a:rPr>
              <a:t>、</a:t>
            </a:r>
            <a:r>
              <a:rPr kumimoji="1" lang="en-US" altLang="zh-CN" sz="2400" dirty="0" err="1">
                <a:latin typeface="+mj-lt"/>
              </a:rPr>
              <a:t>Triscend</a:t>
            </a:r>
            <a:r>
              <a:rPr kumimoji="1" lang="zh-CN" altLang="en-US" sz="2400" dirty="0">
                <a:latin typeface="+mj-lt"/>
              </a:rPr>
              <a:t>、</a:t>
            </a:r>
            <a:r>
              <a:rPr kumimoji="1" lang="en-US" altLang="zh-CN" sz="2400" dirty="0">
                <a:latin typeface="+mj-lt"/>
              </a:rPr>
              <a:t>Yamaha</a:t>
            </a:r>
            <a:r>
              <a:rPr kumimoji="1" lang="zh-CN" altLang="en-US" sz="2400" dirty="0">
                <a:latin typeface="+mj-lt"/>
              </a:rPr>
              <a:t>、</a:t>
            </a:r>
            <a:r>
              <a:rPr kumimoji="1" lang="en-US" altLang="zh-CN" sz="2400" dirty="0" err="1">
                <a:latin typeface="+mj-lt"/>
              </a:rPr>
              <a:t>Zeevo</a:t>
            </a:r>
            <a:r>
              <a:rPr kumimoji="1" lang="en-US" altLang="zh-CN" sz="2400" dirty="0">
                <a:latin typeface="+mj-lt"/>
              </a:rPr>
              <a:t> </a:t>
            </a:r>
          </a:p>
        </p:txBody>
      </p:sp>
      <p:sp>
        <p:nvSpPr>
          <p:cNvPr id="109574" name="AutoShape 6"/>
          <p:cNvSpPr>
            <a:spLocks noChangeArrowheads="1"/>
          </p:cNvSpPr>
          <p:nvPr/>
        </p:nvSpPr>
        <p:spPr bwMode="auto">
          <a:xfrm>
            <a:off x="3810000" y="5511800"/>
            <a:ext cx="5143500" cy="1092200"/>
          </a:xfrm>
          <a:prstGeom prst="wedgeRoundRectCallout">
            <a:avLst>
              <a:gd name="adj1" fmla="val 2520"/>
              <a:gd name="adj2" fmla="val -118185"/>
              <a:gd name="adj3" fmla="val 16667"/>
            </a:avLst>
          </a:prstGeom>
          <a:solidFill>
            <a:srgbClr val="993300"/>
          </a:solidFill>
          <a:ln w="9525">
            <a:solidFill>
              <a:schemeClr val="tx1"/>
            </a:solidFill>
            <a:miter lim="800000"/>
            <a:headEnd/>
            <a:tailEnd/>
          </a:ln>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eaLnBrk="1" hangingPunct="1">
              <a:lnSpc>
                <a:spcPct val="100000"/>
              </a:lnSpc>
              <a:spcBef>
                <a:spcPct val="0"/>
              </a:spcBef>
              <a:spcAft>
                <a:spcPct val="0"/>
              </a:spcAft>
              <a:buClrTx/>
              <a:buSzTx/>
              <a:buFontTx/>
              <a:buNone/>
            </a:pPr>
            <a:r>
              <a:rPr kumimoji="0" lang="en-US" altLang="zh-CN" sz="2000" dirty="0">
                <a:solidFill>
                  <a:schemeClr val="tx1"/>
                </a:solidFill>
                <a:latin typeface="+mj-lt"/>
              </a:rPr>
              <a:t>ARM</a:t>
            </a:r>
            <a:r>
              <a:rPr kumimoji="0" lang="zh-CN" altLang="en-US" sz="2000" dirty="0">
                <a:solidFill>
                  <a:schemeClr val="tx1"/>
                </a:solidFill>
                <a:latin typeface="+mj-lt"/>
              </a:rPr>
              <a:t>公司是设计公司，是知识产权（</a:t>
            </a:r>
            <a:r>
              <a:rPr kumimoji="0" lang="en-US" altLang="zh-CN" sz="2000" dirty="0">
                <a:solidFill>
                  <a:schemeClr val="tx1"/>
                </a:solidFill>
                <a:latin typeface="+mj-lt"/>
              </a:rPr>
              <a:t>IP</a:t>
            </a:r>
            <a:r>
              <a:rPr kumimoji="0" lang="zh-CN" altLang="en-US" sz="2000" dirty="0">
                <a:solidFill>
                  <a:schemeClr val="tx1"/>
                </a:solidFill>
                <a:latin typeface="+mj-lt"/>
              </a:rPr>
              <a:t>）核供应商，本身不生产芯片，转让设计许可，由合作伙伴来生产各具特色的芯片。</a:t>
            </a:r>
          </a:p>
        </p:txBody>
      </p:sp>
    </p:spTree>
    <p:extLst>
      <p:ext uri="{BB962C8B-B14F-4D97-AF65-F5344CB8AC3E}">
        <p14:creationId xmlns:p14="http://schemas.microsoft.com/office/powerpoint/2010/main" val="2860825086"/>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9574"/>
                                        </p:tgtEl>
                                        <p:attrNameLst>
                                          <p:attrName>style.visibility</p:attrName>
                                        </p:attrNameLst>
                                      </p:cBhvr>
                                      <p:to>
                                        <p:strVal val="visible"/>
                                      </p:to>
                                    </p:set>
                                    <p:animEffect transition="in" filter="dissolve">
                                      <p:cBhvr>
                                        <p:cTn id="7" dur="500"/>
                                        <p:tgtEl>
                                          <p:spTgt spid="109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4"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98" y="711201"/>
            <a:ext cx="8071485" cy="5080006"/>
          </a:xfrm>
        </p:spPr>
        <p:txBody>
          <a:bodyPr/>
          <a:lstStyle/>
          <a:p>
            <a:pPr marL="0" indent="0">
              <a:buNone/>
            </a:pPr>
            <a:r>
              <a:rPr lang="en-US" altLang="zh-CN" sz="2800" b="1" dirty="0">
                <a:effectLst>
                  <a:outerShdw blurRad="38100" dist="38100" dir="2700000" algn="tl">
                    <a:srgbClr val="000000">
                      <a:alpha val="43137"/>
                    </a:srgbClr>
                  </a:outerShdw>
                </a:effectLst>
              </a:rPr>
              <a:t>3.3.2 MIPS</a:t>
            </a:r>
            <a:r>
              <a:rPr lang="zh-CN" altLang="en-US" sz="2800" b="1" dirty="0">
                <a:effectLst>
                  <a:outerShdw blurRad="38100" dist="38100" dir="2700000" algn="tl">
                    <a:srgbClr val="000000">
                      <a:alpha val="43137"/>
                    </a:srgbClr>
                  </a:outerShdw>
                </a:effectLst>
              </a:rPr>
              <a:t>体系</a:t>
            </a:r>
            <a:endParaRPr lang="en-US" altLang="zh-CN" sz="2800" b="1" dirty="0">
              <a:effectLst>
                <a:outerShdw blurRad="38100" dist="38100" dir="2700000" algn="tl">
                  <a:srgbClr val="000000">
                    <a:alpha val="43137"/>
                  </a:srgbClr>
                </a:outerShdw>
              </a:effectLst>
            </a:endParaRPr>
          </a:p>
          <a:p>
            <a:pPr lvl="1"/>
            <a:r>
              <a:rPr lang="zh-CN" altLang="zh-CN" sz="2200" dirty="0"/>
              <a:t>简单的流线型、高度可扩展</a:t>
            </a:r>
            <a:r>
              <a:rPr lang="en-US" altLang="zh-CN" sz="2200" dirty="0"/>
              <a:t>32</a:t>
            </a:r>
            <a:r>
              <a:rPr lang="zh-CN" altLang="zh-CN" sz="2200" dirty="0"/>
              <a:t>位、</a:t>
            </a:r>
            <a:r>
              <a:rPr lang="en-US" altLang="zh-CN" sz="2200" dirty="0"/>
              <a:t>64</a:t>
            </a:r>
            <a:r>
              <a:rPr lang="zh-CN" altLang="zh-CN" sz="2200" dirty="0"/>
              <a:t>位</a:t>
            </a:r>
            <a:r>
              <a:rPr lang="en-US" altLang="zh-CN" sz="2200" dirty="0"/>
              <a:t>RISC</a:t>
            </a:r>
            <a:r>
              <a:rPr lang="zh-CN" altLang="zh-CN" sz="2200" dirty="0"/>
              <a:t>架构</a:t>
            </a:r>
            <a:r>
              <a:rPr lang="zh-CN" altLang="en-US" sz="2200" dirty="0"/>
              <a:t>，</a:t>
            </a:r>
            <a:r>
              <a:rPr lang="zh-CN" altLang="zh-CN" sz="2200" dirty="0"/>
              <a:t>最早由美国斯坦福大学科研团队研制</a:t>
            </a:r>
            <a:r>
              <a:rPr lang="zh-CN" altLang="en-US" sz="2200" dirty="0"/>
              <a:t>；</a:t>
            </a:r>
            <a:endParaRPr lang="en-US" altLang="zh-CN" sz="2200" dirty="0"/>
          </a:p>
          <a:p>
            <a:pPr lvl="1"/>
            <a:r>
              <a:rPr lang="en-US" altLang="zh-CN" sz="2200" dirty="0"/>
              <a:t>Microprocessor without Interlocked Piped Stages</a:t>
            </a:r>
            <a:r>
              <a:rPr lang="zh-CN" altLang="en-US" sz="2200" dirty="0"/>
              <a:t>， 无内部互锁流水级的微处理器；</a:t>
            </a:r>
            <a:endParaRPr lang="en-US" altLang="zh-CN" sz="2200" dirty="0"/>
          </a:p>
          <a:p>
            <a:pPr lvl="1"/>
            <a:r>
              <a:rPr lang="zh-CN" altLang="en-US" sz="2200" dirty="0"/>
              <a:t>不同于设计复杂的硬件架构，</a:t>
            </a:r>
            <a:r>
              <a:rPr lang="en-US" altLang="zh-CN" sz="2200" dirty="0"/>
              <a:t>MIPS</a:t>
            </a:r>
            <a:r>
              <a:rPr lang="zh-CN" altLang="en-US" sz="2200" dirty="0"/>
              <a:t>架构倾向基于软件方式来避免流水线中的数据相关问题，把复杂的问题交给编译器处理，为此</a:t>
            </a:r>
            <a:r>
              <a:rPr lang="en-US" altLang="zh-CN" sz="2200" dirty="0"/>
              <a:t>MIPS</a:t>
            </a:r>
            <a:r>
              <a:rPr lang="zh-CN" altLang="en-US" sz="2200" dirty="0"/>
              <a:t>的设计保持了纯粹、简洁的</a:t>
            </a:r>
            <a:r>
              <a:rPr lang="en-US" altLang="zh-CN" sz="2200" dirty="0"/>
              <a:t>RISC</a:t>
            </a:r>
            <a:r>
              <a:rPr lang="zh-CN" altLang="en-US" sz="2200" dirty="0"/>
              <a:t>风格；</a:t>
            </a:r>
            <a:endParaRPr lang="en-US" altLang="zh-CN" sz="2200" dirty="0"/>
          </a:p>
          <a:p>
            <a:pPr lvl="1"/>
            <a:r>
              <a:rPr lang="zh-CN" altLang="zh-CN" sz="2200" dirty="0"/>
              <a:t>具有典型的学院派特点和理想化设计特征，在技术路线和方法上具有一定的先进性，如多核、多线程、</a:t>
            </a:r>
            <a:r>
              <a:rPr lang="en-US" altLang="zh-CN" sz="2200" dirty="0"/>
              <a:t>64</a:t>
            </a:r>
            <a:r>
              <a:rPr lang="zh-CN" altLang="zh-CN" sz="2200" dirty="0"/>
              <a:t>位处理等。</a:t>
            </a:r>
            <a:endParaRPr lang="en-US" altLang="zh-CN" sz="2200" dirty="0"/>
          </a:p>
          <a:p>
            <a:endParaRPr lang="zh-CN" altLang="en-US" sz="2200"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51</a:t>
            </a:fld>
            <a:endParaRPr lang="zh-CN" altLang="en-US" dirty="0"/>
          </a:p>
        </p:txBody>
      </p:sp>
      <p:pic>
        <p:nvPicPr>
          <p:cNvPr id="2" name="图片 1"/>
          <p:cNvPicPr>
            <a:picLocks noChangeAspect="1"/>
          </p:cNvPicPr>
          <p:nvPr/>
        </p:nvPicPr>
        <p:blipFill>
          <a:blip r:embed="rId3"/>
          <a:stretch>
            <a:fillRect/>
          </a:stretch>
        </p:blipFill>
        <p:spPr>
          <a:xfrm>
            <a:off x="1442083" y="1139365"/>
            <a:ext cx="7200900" cy="5581650"/>
          </a:xfrm>
          <a:prstGeom prst="rect">
            <a:avLst/>
          </a:prstGeom>
        </p:spPr>
      </p:pic>
    </p:spTree>
    <p:extLst>
      <p:ext uri="{BB962C8B-B14F-4D97-AF65-F5344CB8AC3E}">
        <p14:creationId xmlns:p14="http://schemas.microsoft.com/office/powerpoint/2010/main" val="4228784971"/>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99" y="1104901"/>
            <a:ext cx="8071485" cy="5080006"/>
          </a:xfrm>
        </p:spPr>
        <p:txBody>
          <a:bodyPr/>
          <a:lstStyle/>
          <a:p>
            <a:r>
              <a:rPr lang="en-US" altLang="zh-CN" dirty="0"/>
              <a:t>MIPS </a:t>
            </a:r>
            <a:r>
              <a:rPr lang="zh-CN" altLang="en-US" dirty="0"/>
              <a:t>架构</a:t>
            </a:r>
            <a:endParaRPr lang="en-US" altLang="zh-CN" dirty="0"/>
          </a:p>
          <a:p>
            <a:pPr lvl="1"/>
            <a:r>
              <a:rPr lang="en-US" altLang="zh-CN" sz="2200" dirty="0"/>
              <a:t>MIPS</a:t>
            </a:r>
            <a:r>
              <a:rPr lang="zh-CN" altLang="zh-CN" sz="2200" dirty="0"/>
              <a:t>指令集架构</a:t>
            </a:r>
            <a:r>
              <a:rPr lang="zh-CN" altLang="en-US" sz="2200" dirty="0"/>
              <a:t>：</a:t>
            </a:r>
            <a:r>
              <a:rPr lang="en-US" altLang="zh-CN" sz="2200" dirty="0">
                <a:solidFill>
                  <a:srgbClr val="FFC000"/>
                </a:solidFill>
              </a:rPr>
              <a:t>MIPS32</a:t>
            </a:r>
            <a:r>
              <a:rPr lang="zh-CN" altLang="en-US" sz="2200" dirty="0">
                <a:solidFill>
                  <a:srgbClr val="FFC000"/>
                </a:solidFill>
              </a:rPr>
              <a:t>和</a:t>
            </a:r>
            <a:r>
              <a:rPr lang="en-US" altLang="zh-CN" sz="2200" dirty="0">
                <a:solidFill>
                  <a:srgbClr val="FFC000"/>
                </a:solidFill>
              </a:rPr>
              <a:t>MIPS64</a:t>
            </a:r>
            <a:r>
              <a:rPr lang="zh-CN" altLang="zh-CN" sz="2200" dirty="0">
                <a:solidFill>
                  <a:srgbClr val="FFC000"/>
                </a:solidFill>
              </a:rPr>
              <a:t>分别定义了用于处理</a:t>
            </a:r>
            <a:r>
              <a:rPr lang="en-US" altLang="zh-CN" sz="2200" dirty="0">
                <a:solidFill>
                  <a:srgbClr val="FFC000"/>
                </a:solidFill>
              </a:rPr>
              <a:t>32</a:t>
            </a:r>
            <a:r>
              <a:rPr lang="zh-CN" altLang="zh-CN" sz="2200" dirty="0">
                <a:solidFill>
                  <a:srgbClr val="FFC000"/>
                </a:solidFill>
              </a:rPr>
              <a:t>位数据和</a:t>
            </a:r>
            <a:r>
              <a:rPr lang="en-US" altLang="zh-CN" sz="2200" dirty="0">
                <a:solidFill>
                  <a:srgbClr val="FFC000"/>
                </a:solidFill>
              </a:rPr>
              <a:t>64</a:t>
            </a:r>
            <a:r>
              <a:rPr lang="zh-CN" altLang="zh-CN" sz="2200" dirty="0">
                <a:solidFill>
                  <a:srgbClr val="FFC000"/>
                </a:solidFill>
              </a:rPr>
              <a:t>位数据的兼容指令</a:t>
            </a:r>
            <a:r>
              <a:rPr lang="zh-CN" altLang="en-US" sz="2200" dirty="0">
                <a:solidFill>
                  <a:srgbClr val="FFC000"/>
                </a:solidFill>
              </a:rPr>
              <a:t>；</a:t>
            </a:r>
            <a:endParaRPr lang="en-US" altLang="zh-CN" sz="2200" dirty="0">
              <a:solidFill>
                <a:srgbClr val="FFC000"/>
              </a:solidFill>
            </a:endParaRPr>
          </a:p>
          <a:p>
            <a:pPr lvl="1"/>
            <a:r>
              <a:rPr lang="en-US" altLang="zh-CN" sz="2200" dirty="0"/>
              <a:t>MIPS</a:t>
            </a:r>
            <a:r>
              <a:rPr lang="zh-CN" altLang="zh-CN" sz="2200" dirty="0"/>
              <a:t>有权限的资源体系</a:t>
            </a:r>
            <a:r>
              <a:rPr lang="en-US" altLang="zh-CN" sz="2200" dirty="0"/>
              <a:t>PRA</a:t>
            </a:r>
            <a:r>
              <a:rPr lang="zh-CN" altLang="en-US" sz="2200" dirty="0"/>
              <a:t>：</a:t>
            </a:r>
            <a:r>
              <a:rPr lang="zh-CN" altLang="zh-CN" sz="2200" dirty="0">
                <a:solidFill>
                  <a:srgbClr val="FFC000"/>
                </a:solidFill>
              </a:rPr>
              <a:t>为指令集操作定义了一组环境和能力特性</a:t>
            </a:r>
            <a:r>
              <a:rPr lang="zh-CN" altLang="en-US" sz="2200" dirty="0">
                <a:solidFill>
                  <a:srgbClr val="FFC000"/>
                </a:solidFill>
              </a:rPr>
              <a:t>；</a:t>
            </a:r>
            <a:endParaRPr lang="en-US" altLang="zh-CN" sz="2200" dirty="0">
              <a:solidFill>
                <a:srgbClr val="FFC000"/>
              </a:solidFill>
            </a:endParaRPr>
          </a:p>
          <a:p>
            <a:pPr lvl="1"/>
            <a:r>
              <a:rPr lang="en-US" altLang="zh-CN" sz="2200" dirty="0"/>
              <a:t>MIPS</a:t>
            </a:r>
            <a:r>
              <a:rPr lang="zh-CN" altLang="zh-CN" sz="2200" dirty="0"/>
              <a:t>模块和应用特定的扩展</a:t>
            </a:r>
            <a:r>
              <a:rPr lang="en-US" altLang="zh-CN" sz="2200" dirty="0"/>
              <a:t>ASE</a:t>
            </a:r>
            <a:r>
              <a:rPr lang="zh-CN" altLang="en-US" sz="2200" dirty="0"/>
              <a:t>（如下图）</a:t>
            </a:r>
            <a:endParaRPr lang="en-US" altLang="zh-CN" sz="2200" dirty="0"/>
          </a:p>
          <a:p>
            <a:pPr lvl="1"/>
            <a:r>
              <a:rPr lang="en-US" altLang="zh-CN" sz="2200" dirty="0"/>
              <a:t>MIPS</a:t>
            </a:r>
            <a:r>
              <a:rPr lang="zh-CN" altLang="zh-CN" sz="2200" dirty="0"/>
              <a:t>用户定义的指令</a:t>
            </a:r>
            <a:r>
              <a:rPr lang="en-US" altLang="zh-CN" sz="2200" dirty="0"/>
              <a:t>UDI</a:t>
            </a:r>
            <a:endParaRPr lang="zh-CN" altLang="en-US" sz="2200"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52</a:t>
            </a:fld>
            <a:endParaRPr lang="zh-CN" altLang="en-US" dirty="0"/>
          </a:p>
        </p:txBody>
      </p:sp>
      <p:pic>
        <p:nvPicPr>
          <p:cNvPr id="5" name="图片 4"/>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00199" y="3632200"/>
            <a:ext cx="6273801" cy="3200400"/>
          </a:xfrm>
          <a:prstGeom prst="rect">
            <a:avLst/>
          </a:prstGeom>
          <a:noFill/>
          <a:ln>
            <a:noFill/>
          </a:ln>
        </p:spPr>
      </p:pic>
    </p:spTree>
    <p:extLst>
      <p:ext uri="{BB962C8B-B14F-4D97-AF65-F5344CB8AC3E}">
        <p14:creationId xmlns:p14="http://schemas.microsoft.com/office/powerpoint/2010/main" val="2722552072"/>
      </p:ext>
    </p:extLst>
  </p:cSld>
  <p:clrMapOvr>
    <a:masterClrMapping/>
  </p:clrMapOvr>
  <p:transition spd="med">
    <p:push/>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CPU</a:t>
            </a:r>
            <a:r>
              <a:rPr lang="zh-CN" altLang="en-US" dirty="0"/>
              <a:t>编程模型</a:t>
            </a:r>
            <a:endParaRPr lang="en-US" altLang="zh-CN" dirty="0"/>
          </a:p>
          <a:p>
            <a:pPr lvl="1"/>
            <a:r>
              <a:rPr lang="zh-CN" altLang="zh-CN" dirty="0"/>
              <a:t>数据格式</a:t>
            </a:r>
            <a:endParaRPr lang="en-US" altLang="zh-CN" dirty="0"/>
          </a:p>
          <a:p>
            <a:pPr lvl="1"/>
            <a:r>
              <a:rPr lang="zh-CN" altLang="zh-CN" dirty="0"/>
              <a:t>协处理器</a:t>
            </a:r>
            <a:endParaRPr lang="en-US" altLang="zh-CN" dirty="0"/>
          </a:p>
          <a:p>
            <a:pPr lvl="1"/>
            <a:r>
              <a:rPr lang="zh-CN" altLang="zh-CN" dirty="0"/>
              <a:t>寄存器</a:t>
            </a:r>
            <a:endParaRPr lang="en-US" altLang="zh-CN" dirty="0"/>
          </a:p>
          <a:p>
            <a:pPr lvl="1"/>
            <a:r>
              <a:rPr lang="zh-CN" altLang="zh-CN" dirty="0"/>
              <a:t>字节顺序</a:t>
            </a:r>
            <a:endParaRPr lang="en-US" altLang="zh-CN" dirty="0"/>
          </a:p>
          <a:p>
            <a:pPr lvl="1"/>
            <a:r>
              <a:rPr lang="zh-CN" altLang="zh-CN" dirty="0"/>
              <a:t>内存访问类型</a:t>
            </a:r>
            <a:endParaRPr lang="en-US" altLang="zh-CN" dirty="0"/>
          </a:p>
          <a:p>
            <a:pPr lvl="1"/>
            <a:r>
              <a:rPr lang="zh-CN" altLang="zh-CN" dirty="0"/>
              <a:t>特定访问类型实现</a:t>
            </a:r>
            <a:endParaRPr lang="en-US" altLang="zh-CN" dirty="0"/>
          </a:p>
          <a:p>
            <a:pPr lvl="1"/>
            <a:r>
              <a:rPr lang="zh-CN" altLang="zh-CN" dirty="0"/>
              <a:t>可缓存性、一致性、访问类型</a:t>
            </a:r>
            <a:endParaRPr lang="en-US" altLang="zh-CN" dirty="0"/>
          </a:p>
          <a:p>
            <a:pPr lvl="1"/>
            <a:r>
              <a:rPr lang="zh-CN" altLang="zh-CN" dirty="0"/>
              <a:t>混合访问类型</a:t>
            </a:r>
            <a:endParaRPr lang="en-US" altLang="zh-CN" dirty="0"/>
          </a:p>
          <a:p>
            <a:pPr lvl="1"/>
            <a:r>
              <a:rPr lang="zh-CN" altLang="zh-CN" dirty="0"/>
              <a:t>取指令</a:t>
            </a:r>
            <a:endParaRPr lang="zh-CN" altLang="en-US"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53</a:t>
            </a:fld>
            <a:endParaRPr lang="zh-CN" altLang="en-US" dirty="0"/>
          </a:p>
        </p:txBody>
      </p:sp>
    </p:spTree>
    <p:extLst>
      <p:ext uri="{BB962C8B-B14F-4D97-AF65-F5344CB8AC3E}">
        <p14:creationId xmlns:p14="http://schemas.microsoft.com/office/powerpoint/2010/main" val="1437205885"/>
      </p:ext>
    </p:extLst>
  </p:cSld>
  <p:clrMapOvr>
    <a:masterClrMapping/>
  </p:clrMapOvr>
  <p:transition spd="med">
    <p:push/>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b="1" dirty="0"/>
              <a:t>指令集及其格式</a:t>
            </a:r>
            <a:endParaRPr lang="en-US" altLang="zh-CN" b="1" dirty="0"/>
          </a:p>
          <a:p>
            <a:pPr lvl="1"/>
            <a:r>
              <a:rPr lang="en-US" altLang="zh-CN" dirty="0"/>
              <a:t>CPU</a:t>
            </a:r>
            <a:r>
              <a:rPr lang="zh-CN" altLang="zh-CN" dirty="0"/>
              <a:t>指令具有</a:t>
            </a:r>
            <a:r>
              <a:rPr lang="en-US" altLang="zh-CN" dirty="0"/>
              <a:t>32</a:t>
            </a:r>
            <a:r>
              <a:rPr lang="zh-CN" altLang="zh-CN" dirty="0"/>
              <a:t>位字长</a:t>
            </a:r>
            <a:endParaRPr lang="en-US" altLang="zh-CN" dirty="0"/>
          </a:p>
          <a:p>
            <a:pPr lvl="1"/>
            <a:endParaRPr lang="en-US" altLang="zh-CN" dirty="0"/>
          </a:p>
          <a:p>
            <a:pPr lvl="1"/>
            <a:r>
              <a:rPr lang="zh-CN" altLang="zh-CN" dirty="0"/>
              <a:t>固定的指令长度、简化了存储器取指令和取操作数指令、寻址模式简单、指令功能简单且数量少、指令执行过程简单、仅</a:t>
            </a:r>
            <a:r>
              <a:rPr lang="en-US" altLang="zh-CN" dirty="0"/>
              <a:t>Load</a:t>
            </a:r>
            <a:r>
              <a:rPr lang="zh-CN" altLang="zh-CN" dirty="0"/>
              <a:t>和</a:t>
            </a:r>
            <a:r>
              <a:rPr lang="en-US" altLang="zh-CN" dirty="0"/>
              <a:t>Store</a:t>
            </a:r>
            <a:r>
              <a:rPr lang="zh-CN" altLang="zh-CN" dirty="0"/>
              <a:t>指令可以访问存储器等方面</a:t>
            </a:r>
            <a:r>
              <a:rPr lang="en-US" altLang="zh-CN" dirty="0">
                <a:solidFill>
                  <a:srgbClr val="FFC000"/>
                </a:solidFill>
                <a:sym typeface="Wingdings" panose="05000000000000000000" pitchFamily="2" charset="2"/>
              </a:rPr>
              <a:t></a:t>
            </a:r>
            <a:r>
              <a:rPr lang="zh-CN" altLang="zh-CN" dirty="0">
                <a:solidFill>
                  <a:srgbClr val="FFC000"/>
                </a:solidFill>
              </a:rPr>
              <a:t>对编译器的设计也随之提出更高的要求</a:t>
            </a:r>
            <a:r>
              <a:rPr lang="zh-CN" altLang="en-US" dirty="0"/>
              <a:t>。</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54</a:t>
            </a:fld>
            <a:endParaRPr lang="zh-CN" altLang="en-US" dirty="0"/>
          </a:p>
        </p:txBody>
      </p:sp>
    </p:spTree>
    <p:extLst>
      <p:ext uri="{BB962C8B-B14F-4D97-AF65-F5344CB8AC3E}">
        <p14:creationId xmlns:p14="http://schemas.microsoft.com/office/powerpoint/2010/main" val="2070233765"/>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FPU</a:t>
            </a:r>
            <a:r>
              <a:rPr lang="zh-CN" altLang="zh-CN" dirty="0"/>
              <a:t>编程模型与指令集</a:t>
            </a:r>
            <a:endParaRPr lang="en-US" altLang="zh-CN" dirty="0"/>
          </a:p>
          <a:p>
            <a:pPr lvl="1"/>
            <a:r>
              <a:rPr lang="zh-CN" altLang="en-US" dirty="0">
                <a:solidFill>
                  <a:srgbClr val="FFC000"/>
                </a:solidFill>
              </a:rPr>
              <a:t>编程模型</a:t>
            </a:r>
            <a:endParaRPr lang="en-US" altLang="zh-CN" dirty="0">
              <a:solidFill>
                <a:srgbClr val="FFC000"/>
              </a:solidFill>
            </a:endParaRPr>
          </a:p>
          <a:p>
            <a:pPr lvl="2"/>
            <a:r>
              <a:rPr lang="en-US" altLang="zh-CN" sz="2200" dirty="0"/>
              <a:t>FPU</a:t>
            </a:r>
            <a:r>
              <a:rPr lang="zh-CN" altLang="zh-CN" sz="2200" dirty="0"/>
              <a:t>数据类型</a:t>
            </a:r>
            <a:endParaRPr lang="en-US" altLang="zh-CN" sz="2200" dirty="0"/>
          </a:p>
          <a:p>
            <a:pPr lvl="2"/>
            <a:r>
              <a:rPr lang="en-US" altLang="zh-CN" sz="2200" dirty="0"/>
              <a:t>FPU</a:t>
            </a:r>
            <a:r>
              <a:rPr lang="zh-CN" altLang="zh-CN" sz="2200" dirty="0"/>
              <a:t>浮点寄存器</a:t>
            </a:r>
            <a:endParaRPr lang="en-US" altLang="zh-CN" sz="2200" dirty="0"/>
          </a:p>
          <a:p>
            <a:pPr lvl="2"/>
            <a:r>
              <a:rPr lang="en-US" altLang="zh-CN" sz="2200" dirty="0"/>
              <a:t>FPU</a:t>
            </a:r>
            <a:r>
              <a:rPr lang="zh-CN" altLang="zh-CN" sz="2200" dirty="0"/>
              <a:t>浮点控制寄存器</a:t>
            </a:r>
            <a:endParaRPr lang="en-US" altLang="zh-CN" sz="2200" dirty="0"/>
          </a:p>
          <a:p>
            <a:pPr lvl="2"/>
            <a:r>
              <a:rPr lang="en-US" altLang="zh-CN" sz="2200" dirty="0"/>
              <a:t>FPU</a:t>
            </a:r>
            <a:r>
              <a:rPr lang="zh-CN" altLang="zh-CN" sz="2200" dirty="0"/>
              <a:t>异常</a:t>
            </a:r>
            <a:endParaRPr lang="en-US" altLang="zh-CN" sz="2200" dirty="0"/>
          </a:p>
          <a:p>
            <a:pPr lvl="1"/>
            <a:r>
              <a:rPr lang="zh-CN" altLang="zh-CN" dirty="0">
                <a:solidFill>
                  <a:srgbClr val="FFC000"/>
                </a:solidFill>
              </a:rPr>
              <a:t>指令集及其格式</a:t>
            </a:r>
            <a:endParaRPr lang="zh-CN" altLang="en-US" dirty="0">
              <a:solidFill>
                <a:srgbClr val="FFC000"/>
              </a:solidFill>
            </a:endParaRPr>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55</a:t>
            </a:fld>
            <a:endParaRPr lang="zh-CN" altLang="en-US" dirty="0"/>
          </a:p>
        </p:txBody>
      </p:sp>
    </p:spTree>
    <p:extLst>
      <p:ext uri="{BB962C8B-B14F-4D97-AF65-F5344CB8AC3E}">
        <p14:creationId xmlns:p14="http://schemas.microsoft.com/office/powerpoint/2010/main" val="214824632"/>
      </p:ext>
    </p:extLst>
  </p:cSld>
  <p:clrMapOvr>
    <a:masterClrMapping/>
  </p:clrMapOvr>
  <p:transition spd="med">
    <p:push/>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solidFill>
                  <a:schemeClr val="tx1"/>
                </a:solidFill>
              </a:rPr>
              <a:t>MIPS32</a:t>
            </a:r>
            <a:r>
              <a:rPr lang="zh-CN" altLang="zh-CN" sz="2400" dirty="0">
                <a:solidFill>
                  <a:schemeClr val="tx1"/>
                </a:solidFill>
              </a:rPr>
              <a:t>和</a:t>
            </a:r>
            <a:r>
              <a:rPr lang="en-US" altLang="zh-CN" sz="2400" dirty="0">
                <a:solidFill>
                  <a:schemeClr val="tx1"/>
                </a:solidFill>
              </a:rPr>
              <a:t>MIPS64</a:t>
            </a:r>
            <a:r>
              <a:rPr lang="zh-CN" altLang="zh-CN" sz="2400" dirty="0">
                <a:solidFill>
                  <a:schemeClr val="tx1"/>
                </a:solidFill>
              </a:rPr>
              <a:t>指令集架构可以实现无缝兼容</a:t>
            </a:r>
            <a:r>
              <a:rPr lang="zh-CN" altLang="en-US" sz="2400" dirty="0">
                <a:solidFill>
                  <a:schemeClr val="tx1"/>
                </a:solidFill>
              </a:rPr>
              <a:t>；</a:t>
            </a:r>
            <a:endParaRPr lang="en-US" altLang="zh-CN" sz="2400" dirty="0">
              <a:solidFill>
                <a:schemeClr val="tx1"/>
              </a:solidFill>
            </a:endParaRPr>
          </a:p>
          <a:p>
            <a:r>
              <a:rPr lang="en-US" altLang="zh-CN" sz="2400" dirty="0" err="1">
                <a:solidFill>
                  <a:schemeClr val="tx1"/>
                </a:solidFill>
              </a:rPr>
              <a:t>microMIPS</a:t>
            </a:r>
            <a:r>
              <a:rPr lang="zh-CN" altLang="zh-CN" sz="2400" dirty="0">
                <a:solidFill>
                  <a:schemeClr val="tx1"/>
                </a:solidFill>
              </a:rPr>
              <a:t>是一种由</a:t>
            </a:r>
            <a:r>
              <a:rPr lang="en-US" altLang="zh-CN" sz="2400" dirty="0">
                <a:solidFill>
                  <a:schemeClr val="tx1"/>
                </a:solidFill>
              </a:rPr>
              <a:t>16</a:t>
            </a:r>
            <a:r>
              <a:rPr lang="zh-CN" altLang="zh-CN" sz="2400" dirty="0">
                <a:solidFill>
                  <a:schemeClr val="tx1"/>
                </a:solidFill>
              </a:rPr>
              <a:t>位和</a:t>
            </a:r>
            <a:r>
              <a:rPr lang="en-US" altLang="zh-CN" sz="2400" dirty="0">
                <a:solidFill>
                  <a:schemeClr val="tx1"/>
                </a:solidFill>
              </a:rPr>
              <a:t>32</a:t>
            </a:r>
            <a:r>
              <a:rPr lang="zh-CN" altLang="zh-CN" sz="2400" dirty="0">
                <a:solidFill>
                  <a:schemeClr val="tx1"/>
                </a:solidFill>
              </a:rPr>
              <a:t>位指令编写的代码压缩指令集架构，可以提供与</a:t>
            </a:r>
            <a:r>
              <a:rPr lang="en-US" altLang="zh-CN" sz="2400" dirty="0">
                <a:solidFill>
                  <a:schemeClr val="tx1"/>
                </a:solidFill>
              </a:rPr>
              <a:t>MIPS32</a:t>
            </a:r>
            <a:r>
              <a:rPr lang="zh-CN" altLang="zh-CN" sz="2400" dirty="0">
                <a:solidFill>
                  <a:schemeClr val="tx1"/>
                </a:solidFill>
              </a:rPr>
              <a:t>类似的性能，而代码数量最多可以减少约</a:t>
            </a:r>
            <a:r>
              <a:rPr lang="en-US" altLang="zh-CN" sz="2400" dirty="0">
                <a:solidFill>
                  <a:schemeClr val="tx1"/>
                </a:solidFill>
              </a:rPr>
              <a:t>35%</a:t>
            </a:r>
            <a:r>
              <a:rPr lang="zh-CN" altLang="zh-CN" sz="2400" dirty="0">
                <a:solidFill>
                  <a:schemeClr val="tx1"/>
                </a:solidFill>
              </a:rPr>
              <a:t>。</a:t>
            </a:r>
            <a:endParaRPr lang="zh-CN" altLang="en-US" sz="2400" dirty="0">
              <a:solidFill>
                <a:schemeClr val="tx1"/>
              </a:solidFill>
            </a:endParaRPr>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56</a:t>
            </a:fld>
            <a:endParaRPr lang="zh-CN" altLang="en-US" dirty="0"/>
          </a:p>
        </p:txBody>
      </p:sp>
      <p:pic>
        <p:nvPicPr>
          <p:cNvPr id="5" name="图片 4"/>
          <p:cNvPicPr>
            <a:picLocks noChangeAspect="1"/>
          </p:cNvPicPr>
          <p:nvPr/>
        </p:nvPicPr>
        <p:blipFill>
          <a:blip r:embed="rId2"/>
          <a:stretch>
            <a:fillRect/>
          </a:stretch>
        </p:blipFill>
        <p:spPr>
          <a:xfrm>
            <a:off x="700047" y="3439833"/>
            <a:ext cx="7942937" cy="2496849"/>
          </a:xfrm>
          <a:prstGeom prst="rect">
            <a:avLst/>
          </a:prstGeom>
        </p:spPr>
      </p:pic>
    </p:spTree>
    <p:extLst>
      <p:ext uri="{BB962C8B-B14F-4D97-AF65-F5344CB8AC3E}">
        <p14:creationId xmlns:p14="http://schemas.microsoft.com/office/powerpoint/2010/main" val="3057690159"/>
      </p:ext>
    </p:extLst>
  </p:cSld>
  <p:clrMapOvr>
    <a:masterClrMapping/>
  </p:clrMapOvr>
  <p:transition spd="med">
    <p:push/>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98" y="723901"/>
            <a:ext cx="8071485" cy="5080006"/>
          </a:xfrm>
        </p:spPr>
        <p:txBody>
          <a:bodyPr/>
          <a:lstStyle/>
          <a:p>
            <a:pPr marL="0" indent="0">
              <a:buNone/>
            </a:pPr>
            <a:r>
              <a:rPr lang="en-US" altLang="zh-CN" sz="2800" b="1" dirty="0">
                <a:effectLst>
                  <a:outerShdw blurRad="38100" dist="38100" dir="2700000" algn="tl">
                    <a:srgbClr val="000000">
                      <a:alpha val="43137"/>
                    </a:srgbClr>
                  </a:outerShdw>
                </a:effectLst>
              </a:rPr>
              <a:t>3.3.3 PowerPC</a:t>
            </a:r>
            <a:r>
              <a:rPr lang="zh-CN" altLang="en-US" sz="2800" b="1" dirty="0">
                <a:effectLst>
                  <a:outerShdw blurRad="38100" dist="38100" dir="2700000" algn="tl">
                    <a:srgbClr val="000000">
                      <a:alpha val="43137"/>
                    </a:srgbClr>
                  </a:outerShdw>
                </a:effectLst>
              </a:rPr>
              <a:t>体系</a:t>
            </a:r>
            <a:endParaRPr lang="en-US" altLang="zh-CN" sz="2800" b="1" dirty="0">
              <a:effectLst>
                <a:outerShdw blurRad="38100" dist="38100" dir="2700000" algn="tl">
                  <a:srgbClr val="000000">
                    <a:alpha val="43137"/>
                  </a:srgbClr>
                </a:outerShdw>
              </a:effectLst>
            </a:endParaRPr>
          </a:p>
          <a:p>
            <a:pPr lvl="1"/>
            <a:r>
              <a:rPr lang="en-US" altLang="zh-CN" sz="2200" dirty="0"/>
              <a:t>Performance Optimization With Enhanced RISC</a:t>
            </a:r>
            <a:r>
              <a:rPr lang="zh-CN" altLang="zh-CN" sz="2200" dirty="0"/>
              <a:t>—</a:t>
            </a:r>
            <a:r>
              <a:rPr lang="en-US" altLang="zh-CN" sz="2200" dirty="0"/>
              <a:t>Performance Computing</a:t>
            </a:r>
            <a:r>
              <a:rPr lang="zh-CN" altLang="zh-CN" sz="2200" dirty="0"/>
              <a:t>（增强</a:t>
            </a:r>
            <a:r>
              <a:rPr lang="en-US" altLang="zh-CN" sz="2200" dirty="0"/>
              <a:t>RISC</a:t>
            </a:r>
            <a:r>
              <a:rPr lang="zh-CN" altLang="zh-CN" sz="2200" dirty="0"/>
              <a:t>性能优化</a:t>
            </a:r>
            <a:r>
              <a:rPr lang="en-US" altLang="zh-CN" sz="2200" dirty="0"/>
              <a:t>-</a:t>
            </a:r>
            <a:r>
              <a:rPr lang="zh-CN" altLang="zh-CN" sz="2200" dirty="0"/>
              <a:t>性能计算，简称</a:t>
            </a:r>
            <a:r>
              <a:rPr lang="en-US" altLang="zh-CN" sz="2200" dirty="0"/>
              <a:t>PPC</a:t>
            </a:r>
            <a:r>
              <a:rPr lang="zh-CN" altLang="zh-CN" sz="2200" dirty="0"/>
              <a:t>）</a:t>
            </a:r>
            <a:r>
              <a:rPr lang="en-US" altLang="zh-CN" sz="2200" dirty="0">
                <a:sym typeface="Wingdings" panose="05000000000000000000" pitchFamily="2" charset="2"/>
              </a:rPr>
              <a:t></a:t>
            </a:r>
            <a:r>
              <a:rPr lang="zh-CN" altLang="en-US" sz="2200" dirty="0">
                <a:solidFill>
                  <a:srgbClr val="FFC000"/>
                </a:solidFill>
                <a:sym typeface="Wingdings" panose="05000000000000000000" pitchFamily="2" charset="2"/>
              </a:rPr>
              <a:t>倾向于提供一种高性能的处理器架构</a:t>
            </a:r>
            <a:r>
              <a:rPr lang="zh-CN" altLang="en-US" sz="2200" dirty="0">
                <a:sym typeface="Wingdings" panose="05000000000000000000" pitchFamily="2" charset="2"/>
              </a:rPr>
              <a:t>。</a:t>
            </a:r>
            <a:endParaRPr lang="en-US" altLang="zh-CN" sz="2200" dirty="0"/>
          </a:p>
          <a:p>
            <a:pPr lvl="1"/>
            <a:r>
              <a:rPr lang="en-US" altLang="zh-CN" sz="2200" dirty="0"/>
              <a:t>PowerPC </a:t>
            </a:r>
            <a:r>
              <a:rPr lang="zh-CN" altLang="en-US" sz="2200" dirty="0"/>
              <a:t>是 </a:t>
            </a:r>
            <a:r>
              <a:rPr lang="en-US" altLang="zh-CN" sz="2200" dirty="0"/>
              <a:t>Apple</a:t>
            </a:r>
            <a:r>
              <a:rPr lang="zh-CN" altLang="en-US" sz="2200" dirty="0"/>
              <a:t>、</a:t>
            </a:r>
            <a:r>
              <a:rPr lang="en-US" altLang="zh-CN" sz="2200" dirty="0"/>
              <a:t>IBM </a:t>
            </a:r>
            <a:r>
              <a:rPr lang="zh-CN" altLang="en-US" sz="2200" dirty="0"/>
              <a:t>和摩托罗拉（</a:t>
            </a:r>
            <a:r>
              <a:rPr lang="en-US" altLang="zh-CN" sz="2200" dirty="0"/>
              <a:t>Motorola</a:t>
            </a:r>
            <a:r>
              <a:rPr lang="zh-CN" altLang="en-US" sz="2200" dirty="0"/>
              <a:t>）联盟（也称为 </a:t>
            </a:r>
            <a:r>
              <a:rPr lang="en-US" altLang="zh-CN" sz="2200" dirty="0"/>
              <a:t>AIM </a:t>
            </a:r>
            <a:r>
              <a:rPr lang="zh-CN" altLang="en-US" sz="2200" dirty="0"/>
              <a:t>联盟）的产物，开放的</a:t>
            </a:r>
            <a:r>
              <a:rPr lang="en-US" altLang="zh-CN" sz="2200" dirty="0"/>
              <a:t>;</a:t>
            </a:r>
          </a:p>
          <a:p>
            <a:pPr lvl="1"/>
            <a:r>
              <a:rPr lang="zh-CN" altLang="en-US" sz="2200" dirty="0"/>
              <a:t>首先用于</a:t>
            </a:r>
            <a:r>
              <a:rPr lang="en-US" altLang="zh-CN" sz="2200" dirty="0"/>
              <a:t>IBM</a:t>
            </a:r>
            <a:r>
              <a:rPr lang="zh-CN" altLang="en-US" sz="2200" dirty="0"/>
              <a:t>的</a:t>
            </a:r>
            <a:r>
              <a:rPr lang="en-US" altLang="zh-CN" sz="2200" dirty="0"/>
              <a:t>RS/6000</a:t>
            </a:r>
            <a:r>
              <a:rPr lang="zh-CN" altLang="en-US" sz="2200" dirty="0"/>
              <a:t>工作站，</a:t>
            </a:r>
            <a:r>
              <a:rPr lang="en-US" altLang="zh-CN" sz="2200" dirty="0"/>
              <a:t>Apple</a:t>
            </a:r>
            <a:r>
              <a:rPr lang="zh-CN" altLang="en-US" sz="2200" dirty="0"/>
              <a:t>的</a:t>
            </a:r>
            <a:r>
              <a:rPr lang="fr-FR" altLang="zh-CN" sz="2200" dirty="0"/>
              <a:t>Macintosh</a:t>
            </a:r>
            <a:r>
              <a:rPr lang="zh-CN" altLang="en-US" sz="2200" dirty="0"/>
              <a:t>个人计算机；现在广泛用于互联网设备、电信交换机、交互多媒体、自动控制、工业机器人等；</a:t>
            </a:r>
            <a:endParaRPr lang="en-US" altLang="zh-CN" sz="2200" dirty="0"/>
          </a:p>
          <a:p>
            <a:endParaRPr lang="zh-CN" altLang="en-US" sz="2200"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57</a:t>
            </a:fld>
            <a:endParaRPr lang="zh-CN" altLang="en-US" dirty="0"/>
          </a:p>
        </p:txBody>
      </p:sp>
      <p:pic>
        <p:nvPicPr>
          <p:cNvPr id="5" name="Picture 6" descr="http://upload.wikimedia.org/wikipedia/commons/thumb/7/7d/IBM_PowerPC601_PPC601FD-080-2_top.jpg/220px-IBM_PowerPC601_PPC601FD-080-2_top.jpg"/>
          <p:cNvPicPr>
            <a:picLocks noChangeAspect="1" noChangeArrowheads="1"/>
          </p:cNvPicPr>
          <p:nvPr/>
        </p:nvPicPr>
        <p:blipFill>
          <a:blip r:embed="rId3">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56663" y="4273549"/>
            <a:ext cx="2209799" cy="2209799"/>
          </a:xfrm>
          <a:prstGeom prst="rect">
            <a:avLst/>
          </a:prstGeom>
          <a:solidFill>
            <a:schemeClr val="tx1"/>
          </a:solidFill>
          <a:ln>
            <a:noFill/>
          </a:ln>
        </p:spPr>
      </p:pic>
      <p:sp>
        <p:nvSpPr>
          <p:cNvPr id="7" name="圆角矩形标注 6"/>
          <p:cNvSpPr/>
          <p:nvPr/>
        </p:nvSpPr>
        <p:spPr>
          <a:xfrm>
            <a:off x="4445000" y="-6349"/>
            <a:ext cx="4699000" cy="946149"/>
          </a:xfrm>
          <a:prstGeom prst="wedgeRoundRectCallout">
            <a:avLst>
              <a:gd name="adj1" fmla="val -32725"/>
              <a:gd name="adj2" fmla="val 70485"/>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2000" dirty="0">
                <a:solidFill>
                  <a:schemeClr val="bg1"/>
                </a:solidFill>
              </a:rPr>
              <a:t>微架构上，</a:t>
            </a:r>
            <a:r>
              <a:rPr lang="en-US" altLang="zh-CN" sz="2000" dirty="0">
                <a:solidFill>
                  <a:schemeClr val="bg1"/>
                </a:solidFill>
              </a:rPr>
              <a:t>PowerPC</a:t>
            </a:r>
            <a:r>
              <a:rPr lang="zh-CN" altLang="zh-CN" sz="2000" dirty="0">
                <a:solidFill>
                  <a:schemeClr val="bg1"/>
                </a:solidFill>
              </a:rPr>
              <a:t>采用了多级流水以及单周期多指令发射机制等</a:t>
            </a:r>
            <a:r>
              <a:rPr lang="zh-CN" altLang="en-US" sz="2000" dirty="0">
                <a:solidFill>
                  <a:schemeClr val="bg1"/>
                </a:solidFill>
              </a:rPr>
              <a:t>。</a:t>
            </a:r>
          </a:p>
        </p:txBody>
      </p:sp>
      <p:pic>
        <p:nvPicPr>
          <p:cNvPr id="2" name="图片 1"/>
          <p:cNvPicPr>
            <a:picLocks noChangeAspect="1"/>
          </p:cNvPicPr>
          <p:nvPr/>
        </p:nvPicPr>
        <p:blipFill>
          <a:blip r:embed="rId4"/>
          <a:stretch>
            <a:fillRect/>
          </a:stretch>
        </p:blipFill>
        <p:spPr>
          <a:xfrm>
            <a:off x="3751627" y="4096542"/>
            <a:ext cx="4864100" cy="2437615"/>
          </a:xfrm>
          <a:prstGeom prst="rect">
            <a:avLst/>
          </a:prstGeom>
        </p:spPr>
      </p:pic>
    </p:spTree>
    <p:extLst>
      <p:ext uri="{BB962C8B-B14F-4D97-AF65-F5344CB8AC3E}">
        <p14:creationId xmlns:p14="http://schemas.microsoft.com/office/powerpoint/2010/main" val="20234126"/>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32335" y="1181101"/>
            <a:ext cx="8071485" cy="4800605"/>
          </a:xfrm>
        </p:spPr>
        <p:txBody>
          <a:bodyPr>
            <a:normAutofit/>
          </a:bodyPr>
          <a:lstStyle/>
          <a:p>
            <a:pPr lvl="1"/>
            <a:r>
              <a:rPr lang="en-US" altLang="zh-CN" sz="2800" dirty="0">
                <a:solidFill>
                  <a:srgbClr val="FFFF00"/>
                </a:solidFill>
              </a:rPr>
              <a:t>Book E PowerPC</a:t>
            </a:r>
            <a:r>
              <a:rPr lang="zh-CN" altLang="zh-CN" sz="2800" dirty="0">
                <a:solidFill>
                  <a:srgbClr val="FFFF00"/>
                </a:solidFill>
              </a:rPr>
              <a:t>体系</a:t>
            </a:r>
            <a:endParaRPr lang="en-US" altLang="zh-CN" sz="2800" dirty="0">
              <a:solidFill>
                <a:srgbClr val="FFFF00"/>
              </a:solidFill>
            </a:endParaRPr>
          </a:p>
          <a:p>
            <a:pPr lvl="2"/>
            <a:r>
              <a:rPr lang="en-US" altLang="zh-CN" sz="2200" dirty="0"/>
              <a:t>2000</a:t>
            </a:r>
            <a:r>
              <a:rPr lang="zh-CN" altLang="zh-CN" sz="2200" dirty="0"/>
              <a:t>年，摩托罗拉和</a:t>
            </a:r>
            <a:r>
              <a:rPr lang="en-US" altLang="zh-CN" sz="2200" dirty="0"/>
              <a:t>IBM</a:t>
            </a:r>
            <a:r>
              <a:rPr lang="zh-CN" altLang="zh-CN" sz="2200" dirty="0"/>
              <a:t>的</a:t>
            </a:r>
            <a:r>
              <a:rPr lang="en-US" altLang="zh-CN" sz="2200" dirty="0"/>
              <a:t>PowerPC</a:t>
            </a:r>
            <a:r>
              <a:rPr lang="zh-CN" altLang="zh-CN" sz="2200" dirty="0"/>
              <a:t>芯片都开始遵循</a:t>
            </a:r>
            <a:r>
              <a:rPr lang="en-US" altLang="zh-CN" sz="2200" dirty="0"/>
              <a:t>Book E</a:t>
            </a:r>
            <a:r>
              <a:rPr lang="zh-CN" altLang="zh-CN" sz="2200" dirty="0"/>
              <a:t>规范，提供一些增强特性，使得</a:t>
            </a:r>
            <a:r>
              <a:rPr lang="en-US" altLang="zh-CN" sz="2200" dirty="0"/>
              <a:t>PowerPC</a:t>
            </a:r>
            <a:r>
              <a:rPr lang="zh-CN" altLang="zh-CN" sz="2200" dirty="0"/>
              <a:t>在嵌入式领域的应用得到强化</a:t>
            </a:r>
            <a:r>
              <a:rPr lang="zh-CN" altLang="en-US" sz="2200" dirty="0"/>
              <a:t>；</a:t>
            </a:r>
            <a:endParaRPr lang="en-US" altLang="zh-CN" sz="2200" dirty="0"/>
          </a:p>
          <a:p>
            <a:pPr lvl="2"/>
            <a:endParaRPr lang="en-US" altLang="zh-CN" sz="2200" dirty="0"/>
          </a:p>
          <a:p>
            <a:pPr lvl="1"/>
            <a:r>
              <a:rPr lang="zh-CN" altLang="zh-CN" sz="2800" dirty="0">
                <a:solidFill>
                  <a:srgbClr val="FFFF00"/>
                </a:solidFill>
              </a:rPr>
              <a:t>编程界面</a:t>
            </a:r>
            <a:endParaRPr lang="en-US" altLang="zh-CN" sz="2800" dirty="0">
              <a:solidFill>
                <a:srgbClr val="FFFF00"/>
              </a:solidFill>
            </a:endParaRPr>
          </a:p>
          <a:p>
            <a:pPr lvl="2"/>
            <a:r>
              <a:rPr lang="zh-CN" altLang="zh-CN" sz="2200" dirty="0">
                <a:solidFill>
                  <a:srgbClr val="FFC000"/>
                </a:solidFill>
              </a:rPr>
              <a:t>数据类型</a:t>
            </a:r>
            <a:endParaRPr lang="en-US" altLang="zh-CN" sz="2200" dirty="0">
              <a:solidFill>
                <a:srgbClr val="FFC000"/>
              </a:solidFill>
            </a:endParaRPr>
          </a:p>
          <a:p>
            <a:pPr lvl="2"/>
            <a:r>
              <a:rPr lang="zh-CN" altLang="zh-CN" sz="2200" dirty="0">
                <a:solidFill>
                  <a:srgbClr val="FFC000"/>
                </a:solidFill>
              </a:rPr>
              <a:t>寄存器组</a:t>
            </a:r>
            <a:endParaRPr lang="en-US" altLang="zh-CN" sz="2200" dirty="0">
              <a:solidFill>
                <a:srgbClr val="FFC000"/>
              </a:solidFill>
            </a:endParaRPr>
          </a:p>
          <a:p>
            <a:pPr lvl="2"/>
            <a:r>
              <a:rPr lang="zh-CN" altLang="zh-CN" sz="2200" dirty="0">
                <a:solidFill>
                  <a:srgbClr val="FFC000"/>
                </a:solidFill>
              </a:rPr>
              <a:t>指令集</a:t>
            </a:r>
            <a:endParaRPr lang="en-US" altLang="zh-CN" sz="2200" dirty="0">
              <a:solidFill>
                <a:srgbClr val="FFC000"/>
              </a:solidFill>
            </a:endParaRPr>
          </a:p>
          <a:p>
            <a:pPr lvl="2"/>
            <a:r>
              <a:rPr lang="zh-CN" altLang="zh-CN" sz="2200" dirty="0">
                <a:solidFill>
                  <a:srgbClr val="FFC000"/>
                </a:solidFill>
              </a:rPr>
              <a:t>存储模型与管理</a:t>
            </a:r>
            <a:endParaRPr lang="en-US" altLang="zh-CN" sz="2200" dirty="0">
              <a:solidFill>
                <a:srgbClr val="FFC000"/>
              </a:solidFill>
            </a:endParaRPr>
          </a:p>
          <a:p>
            <a:pPr lvl="2"/>
            <a:r>
              <a:rPr lang="zh-CN" altLang="zh-CN" sz="2200" dirty="0">
                <a:solidFill>
                  <a:srgbClr val="FFC000"/>
                </a:solidFill>
              </a:rPr>
              <a:t>中断与异常</a:t>
            </a:r>
            <a:endParaRPr lang="en-US" altLang="zh-CN" sz="2200" dirty="0">
              <a:solidFill>
                <a:srgbClr val="FFC000"/>
              </a:solidFill>
            </a:endParaRPr>
          </a:p>
          <a:p>
            <a:pPr lvl="2"/>
            <a:r>
              <a:rPr lang="zh-CN" altLang="zh-CN" sz="2200" dirty="0">
                <a:solidFill>
                  <a:srgbClr val="FFC000"/>
                </a:solidFill>
              </a:rPr>
              <a:t>定时器</a:t>
            </a:r>
            <a:endParaRPr lang="en-US" altLang="zh-CN" sz="2200" dirty="0">
              <a:solidFill>
                <a:srgbClr val="FFC000"/>
              </a:solidFill>
            </a:endParaRPr>
          </a:p>
          <a:p>
            <a:pPr lvl="2"/>
            <a:r>
              <a:rPr lang="zh-CN" altLang="zh-CN" sz="2200" dirty="0">
                <a:solidFill>
                  <a:srgbClr val="FFC000"/>
                </a:solidFill>
              </a:rPr>
              <a:t>调试组件</a:t>
            </a:r>
            <a:endParaRPr lang="zh-CN" altLang="en-US" sz="2200" dirty="0">
              <a:solidFill>
                <a:srgbClr val="FFC000"/>
              </a:solidFill>
            </a:endParaRPr>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58</a:t>
            </a:fld>
            <a:endParaRPr lang="zh-CN" altLang="en-US" dirty="0"/>
          </a:p>
        </p:txBody>
      </p:sp>
    </p:spTree>
    <p:extLst>
      <p:ext uri="{BB962C8B-B14F-4D97-AF65-F5344CB8AC3E}">
        <p14:creationId xmlns:p14="http://schemas.microsoft.com/office/powerpoint/2010/main" val="780555834"/>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71499" y="2863970"/>
            <a:ext cx="8071485" cy="517585"/>
          </a:xfrm>
        </p:spPr>
        <p:txBody>
          <a:bodyPr/>
          <a:lstStyle/>
          <a:p>
            <a:pPr marL="0" indent="0" algn="ctr">
              <a:buNone/>
            </a:pPr>
            <a:r>
              <a:rPr lang="en-US" altLang="zh-CN" sz="2800" dirty="0">
                <a:solidFill>
                  <a:srgbClr val="00B050"/>
                </a:solidFill>
              </a:rPr>
              <a:t>3.4 </a:t>
            </a:r>
            <a:r>
              <a:rPr lang="zh-CN" altLang="en-US" sz="2800" dirty="0">
                <a:solidFill>
                  <a:srgbClr val="00B050"/>
                </a:solidFill>
              </a:rPr>
              <a:t>性能评价指标（自学）</a:t>
            </a:r>
            <a:endParaRPr lang="en-US" altLang="zh-CN" sz="2800" dirty="0">
              <a:solidFill>
                <a:srgbClr val="00B050"/>
              </a:solidFill>
            </a:endParaRPr>
          </a:p>
          <a:p>
            <a:pPr marL="0" indent="0" algn="ctr">
              <a:buNone/>
            </a:pPr>
            <a:endParaRPr lang="zh-CN" altLang="en-US"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59</a:t>
            </a:fld>
            <a:endParaRPr lang="zh-CN" altLang="en-US" dirty="0"/>
          </a:p>
        </p:txBody>
      </p:sp>
    </p:spTree>
    <p:extLst>
      <p:ext uri="{BB962C8B-B14F-4D97-AF65-F5344CB8AC3E}">
        <p14:creationId xmlns:p14="http://schemas.microsoft.com/office/powerpoint/2010/main" val="2314213905"/>
      </p:ext>
    </p:extLst>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08547" name="内容占位符 2"/>
          <p:cNvSpPr>
            <a:spLocks noGrp="1"/>
          </p:cNvSpPr>
          <p:nvPr>
            <p:ph idx="1"/>
          </p:nvPr>
        </p:nvSpPr>
        <p:spPr/>
        <p:txBody>
          <a:bodyPr/>
          <a:lstStyle/>
          <a:p>
            <a:r>
              <a:rPr lang="zh-CN" altLang="zh-CN" sz="2400" dirty="0"/>
              <a:t>指令与汇编语言</a:t>
            </a:r>
            <a:endParaRPr lang="en-US" altLang="zh-CN" sz="2400" dirty="0"/>
          </a:p>
          <a:p>
            <a:pPr lvl="1"/>
            <a:r>
              <a:rPr lang="zh-CN" altLang="zh-CN" sz="2200" dirty="0">
                <a:solidFill>
                  <a:srgbClr val="FFC000"/>
                </a:solidFill>
              </a:rPr>
              <a:t>指令</a:t>
            </a:r>
            <a:r>
              <a:rPr lang="zh-CN" altLang="zh-CN" sz="2200" dirty="0"/>
              <a:t>是可被处理器识别、译码和执行的编码，是关联程序与处理器的关键接口</a:t>
            </a:r>
            <a:r>
              <a:rPr lang="zh-CN" altLang="en-US" sz="2200" dirty="0"/>
              <a:t>；</a:t>
            </a:r>
            <a:endParaRPr lang="en-US" altLang="zh-CN" sz="2200" dirty="0"/>
          </a:p>
          <a:p>
            <a:pPr lvl="1"/>
            <a:r>
              <a:rPr lang="zh-CN" altLang="en-US" sz="2200" dirty="0"/>
              <a:t>通常情况下，一条指令由表示运算方式的机器操作码（</a:t>
            </a:r>
            <a:r>
              <a:rPr lang="en-US" altLang="zh-CN" sz="2200" dirty="0"/>
              <a:t>opcode</a:t>
            </a:r>
            <a:r>
              <a:rPr lang="zh-CN" altLang="en-US" sz="2200" dirty="0"/>
              <a:t>）和零个或多个算子组成，而可执行程序则是顺序存储的一组机器码的集合；</a:t>
            </a:r>
            <a:endParaRPr lang="en-US" altLang="zh-CN" sz="2200" dirty="0"/>
          </a:p>
          <a:p>
            <a:pPr lvl="1"/>
            <a:endParaRPr lang="en-US" altLang="zh-CN" sz="2200" dirty="0"/>
          </a:p>
          <a:p>
            <a:pPr lvl="1"/>
            <a:r>
              <a:rPr lang="zh-CN" altLang="en-US" sz="2200" dirty="0">
                <a:solidFill>
                  <a:srgbClr val="FFC000"/>
                </a:solidFill>
              </a:rPr>
              <a:t>汇编语句</a:t>
            </a:r>
            <a:r>
              <a:rPr lang="zh-CN" altLang="en-US" sz="2200" dirty="0"/>
              <a:t>，是处理器指令所对应的编程符号；</a:t>
            </a:r>
          </a:p>
        </p:txBody>
      </p:sp>
      <p:sp>
        <p:nvSpPr>
          <p:cNvPr id="10854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FontTx/>
              <a:buNone/>
            </a:pPr>
            <a:fld id="{8EB95E0F-328E-44CD-B9AF-A0BDF3365F26}"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FontTx/>
                <a:buNone/>
              </a:pPr>
              <a:t>6</a:t>
            </a:fld>
            <a:endParaRPr lang="en-US" altLang="zh-CN" sz="2400" b="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199968835"/>
      </p:ext>
    </p:extLst>
  </p:cSld>
  <p:clrMapOvr>
    <a:masterClrMapping/>
  </p:clrMapOvr>
  <p:transition spd="med">
    <p:push/>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71499" y="1371601"/>
            <a:ext cx="8071485" cy="5105406"/>
          </a:xfrm>
        </p:spPr>
        <p:txBody>
          <a:bodyPr/>
          <a:lstStyle/>
          <a:p>
            <a:r>
              <a:rPr lang="zh-CN" altLang="zh-CN" dirty="0"/>
              <a:t>频率</a:t>
            </a:r>
            <a:endParaRPr lang="en-US" altLang="zh-CN" dirty="0"/>
          </a:p>
          <a:p>
            <a:pPr lvl="1"/>
            <a:r>
              <a:rPr lang="zh-CN" altLang="zh-CN" dirty="0"/>
              <a:t>主频也叫时钟频率，单位有</a:t>
            </a:r>
            <a:r>
              <a:rPr lang="en-US" altLang="zh-CN" dirty="0"/>
              <a:t>Hz</a:t>
            </a:r>
            <a:r>
              <a:rPr lang="zh-CN" altLang="zh-CN" dirty="0"/>
              <a:t>、</a:t>
            </a:r>
            <a:r>
              <a:rPr lang="en-US" altLang="zh-CN" dirty="0"/>
              <a:t>MHz</a:t>
            </a:r>
            <a:r>
              <a:rPr lang="zh-CN" altLang="zh-CN" dirty="0"/>
              <a:t>、</a:t>
            </a:r>
            <a:r>
              <a:rPr lang="en-US" altLang="zh-CN" dirty="0"/>
              <a:t>GHz</a:t>
            </a:r>
            <a:r>
              <a:rPr lang="zh-CN" altLang="zh-CN" dirty="0"/>
              <a:t>，是表示</a:t>
            </a:r>
            <a:r>
              <a:rPr lang="en-US" altLang="zh-CN" dirty="0"/>
              <a:t>CPU</a:t>
            </a:r>
            <a:r>
              <a:rPr lang="zh-CN" altLang="zh-CN" dirty="0"/>
              <a:t>运算速度的一个方面</a:t>
            </a:r>
            <a:r>
              <a:rPr lang="zh-CN" altLang="en-US" dirty="0"/>
              <a:t>；</a:t>
            </a:r>
            <a:endParaRPr lang="en-US" altLang="zh-CN" dirty="0"/>
          </a:p>
          <a:p>
            <a:pPr lvl="1"/>
            <a:r>
              <a:rPr lang="zh-CN" altLang="zh-CN" dirty="0"/>
              <a:t>主频是系统内部总线的工作频率（外频）和倍频系数的乘积，其中外频主要描述了</a:t>
            </a:r>
            <a:r>
              <a:rPr lang="en-US" altLang="zh-CN" dirty="0"/>
              <a:t>CPU</a:t>
            </a:r>
            <a:r>
              <a:rPr lang="zh-CN" altLang="zh-CN" dirty="0"/>
              <a:t>与外围设备间的数据传输频率。</a:t>
            </a:r>
            <a:endParaRPr lang="zh-CN" altLang="en-US"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60</a:t>
            </a:fld>
            <a:endParaRPr lang="zh-CN" altLang="en-US" dirty="0"/>
          </a:p>
        </p:txBody>
      </p:sp>
      <p:sp>
        <p:nvSpPr>
          <p:cNvPr id="5" name="AutoShape 4"/>
          <p:cNvSpPr>
            <a:spLocks noChangeArrowheads="1"/>
          </p:cNvSpPr>
          <p:nvPr/>
        </p:nvSpPr>
        <p:spPr bwMode="auto">
          <a:xfrm>
            <a:off x="2108200" y="4241800"/>
            <a:ext cx="6400800" cy="1143000"/>
          </a:xfrm>
          <a:prstGeom prst="wedgeRoundRectCallout">
            <a:avLst>
              <a:gd name="adj1" fmla="val -14360"/>
              <a:gd name="adj2" fmla="val -135972"/>
              <a:gd name="adj3" fmla="val 16667"/>
            </a:avLst>
          </a:prstGeom>
          <a:solidFill>
            <a:srgbClr val="008080"/>
          </a:solidFill>
          <a:ln w="19050">
            <a:solidFill>
              <a:srgbClr val="FF9900"/>
            </a:solidFill>
            <a:prstDash val="dash"/>
            <a:miter lim="800000"/>
            <a:headEnd/>
            <a:tailEnd/>
          </a:ln>
          <a:effectLst/>
        </p:spPr>
        <p:txBody>
          <a:bodyPr/>
          <a:lstStyle/>
          <a:p>
            <a:pPr eaLnBrk="1" hangingPunct="1">
              <a:defRPr/>
            </a:pPr>
            <a:r>
              <a:rPr lang="zh-CN" altLang="en-US" sz="2000" dirty="0">
                <a:solidFill>
                  <a:srgbClr val="FFFF00"/>
                </a:solidFill>
                <a:effectLst>
                  <a:outerShdw blurRad="38100" dist="38100" dir="2700000" algn="tl">
                    <a:srgbClr val="000000"/>
                  </a:outerShdw>
                </a:effectLst>
                <a:latin typeface="Tahoma" pitchFamily="34" charset="0"/>
                <a:ea typeface="黑体" pitchFamily="2" charset="-122"/>
              </a:rPr>
              <a:t>注意：</a:t>
            </a:r>
            <a:r>
              <a:rPr lang="zh-CN" altLang="en-US" sz="2000" dirty="0">
                <a:solidFill>
                  <a:srgbClr val="FFFF00"/>
                </a:solidFill>
                <a:latin typeface="黑体" pitchFamily="2" charset="-122"/>
                <a:ea typeface="黑体" pitchFamily="2" charset="-122"/>
              </a:rPr>
              <a:t>并非主频越高处理速度就越高，有的处理器的处理速度可达到</a:t>
            </a:r>
            <a:r>
              <a:rPr lang="en-US" altLang="zh-CN" sz="2000" dirty="0">
                <a:solidFill>
                  <a:srgbClr val="FFFF00"/>
                </a:solidFill>
                <a:latin typeface="黑体" pitchFamily="2" charset="-122"/>
                <a:ea typeface="黑体" pitchFamily="2" charset="-122"/>
              </a:rPr>
              <a:t>1MIPS/MHz</a:t>
            </a:r>
            <a:r>
              <a:rPr lang="zh-CN" altLang="en-US" sz="2000" dirty="0">
                <a:solidFill>
                  <a:srgbClr val="FFFF00"/>
                </a:solidFill>
                <a:latin typeface="黑体" pitchFamily="2" charset="-122"/>
                <a:ea typeface="黑体" pitchFamily="2" charset="-122"/>
              </a:rPr>
              <a:t>甚至更高，其通常采用流水线技术；有的处理速度可能是</a:t>
            </a:r>
            <a:r>
              <a:rPr lang="en-US" altLang="zh-CN" sz="2000" dirty="0">
                <a:solidFill>
                  <a:srgbClr val="FFFF00"/>
                </a:solidFill>
                <a:latin typeface="黑体" pitchFamily="2" charset="-122"/>
                <a:ea typeface="黑体" pitchFamily="2" charset="-122"/>
              </a:rPr>
              <a:t>0.1MIPS/MHz</a:t>
            </a:r>
            <a:r>
              <a:rPr lang="zh-CN" altLang="en-US" sz="2000" dirty="0">
                <a:solidFill>
                  <a:srgbClr val="FFFF00"/>
                </a:solidFill>
                <a:latin typeface="黑体" pitchFamily="2" charset="-122"/>
                <a:ea typeface="黑体" pitchFamily="2" charset="-122"/>
              </a:rPr>
              <a:t>，比较简单。</a:t>
            </a:r>
            <a:r>
              <a:rPr lang="zh-CN" altLang="en-US" dirty="0">
                <a:solidFill>
                  <a:srgbClr val="FFFF00"/>
                </a:solidFill>
                <a:latin typeface="黑体" pitchFamily="2" charset="-122"/>
                <a:ea typeface="黑体" pitchFamily="2" charset="-122"/>
              </a:rPr>
              <a:t> </a:t>
            </a:r>
          </a:p>
        </p:txBody>
      </p:sp>
    </p:spTree>
    <p:extLst>
      <p:ext uri="{BB962C8B-B14F-4D97-AF65-F5344CB8AC3E}">
        <p14:creationId xmlns:p14="http://schemas.microsoft.com/office/powerpoint/2010/main" val="3987640945"/>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71499" y="1231899"/>
            <a:ext cx="8071485" cy="5054607"/>
          </a:xfrm>
        </p:spPr>
        <p:txBody>
          <a:bodyPr/>
          <a:lstStyle/>
          <a:p>
            <a:r>
              <a:rPr lang="zh-CN" altLang="zh-CN" dirty="0"/>
              <a:t>处理速度</a:t>
            </a:r>
            <a:endParaRPr lang="en-US" altLang="zh-CN" dirty="0"/>
          </a:p>
          <a:p>
            <a:pPr lvl="1"/>
            <a:r>
              <a:rPr lang="zh-CN" altLang="zh-CN" dirty="0"/>
              <a:t>指单位时间内所能执行的操作数量，是评价处理器的重要指标之一</a:t>
            </a:r>
            <a:r>
              <a:rPr lang="zh-CN" altLang="en-US" dirty="0"/>
              <a:t>；</a:t>
            </a:r>
            <a:endParaRPr lang="en-US" altLang="zh-CN" dirty="0"/>
          </a:p>
          <a:p>
            <a:pPr lvl="1"/>
            <a:r>
              <a:rPr lang="zh-CN" altLang="en-US" dirty="0"/>
              <a:t>尽量减少每条指令的周期数（</a:t>
            </a:r>
            <a:r>
              <a:rPr lang="en-US" altLang="zh-CN" dirty="0"/>
              <a:t>CPI</a:t>
            </a:r>
            <a:r>
              <a:rPr lang="zh-CN" altLang="en-US" dirty="0"/>
              <a:t>，</a:t>
            </a:r>
            <a:r>
              <a:rPr lang="en-US" altLang="zh-CN" dirty="0"/>
              <a:t> Cyclers Per Instruction</a:t>
            </a:r>
            <a:r>
              <a:rPr lang="zh-CN" altLang="en-US" dirty="0"/>
              <a:t>）并提高处理器的主频来提高处理器的运算速度。</a:t>
            </a:r>
            <a:r>
              <a:rPr lang="zh-CN" altLang="en-US" dirty="0">
                <a:solidFill>
                  <a:srgbClr val="FFC000"/>
                </a:solidFill>
                <a:latin typeface="楷体" panose="02010609060101010101" pitchFamily="49" charset="-122"/>
                <a:ea typeface="楷体" panose="02010609060101010101" pitchFamily="49" charset="-122"/>
              </a:rPr>
              <a:t>前者涉及到指令集及处理器的微架构，后者与处理器的加工工艺密切相关</a:t>
            </a:r>
            <a:r>
              <a:rPr lang="zh-CN" altLang="en-US" dirty="0"/>
              <a:t>；</a:t>
            </a:r>
            <a:endParaRPr lang="en-US" altLang="zh-CN" dirty="0"/>
          </a:p>
          <a:p>
            <a:pPr lvl="1"/>
            <a:endParaRPr lang="en-US" altLang="zh-CN" dirty="0"/>
          </a:p>
          <a:p>
            <a:pPr lvl="1">
              <a:buFont typeface="Wingdings" pitchFamily="2" charset="2"/>
              <a:buChar char="p"/>
              <a:defRPr/>
            </a:pPr>
            <a:r>
              <a:rPr lang="zh-CN" altLang="en-US" dirty="0"/>
              <a:t>早期采用每秒钟执行多少条</a:t>
            </a:r>
            <a:r>
              <a:rPr lang="zh-CN" altLang="en-US" dirty="0">
                <a:solidFill>
                  <a:srgbClr val="FFC000"/>
                </a:solidFill>
              </a:rPr>
              <a:t>简单加法指令</a:t>
            </a:r>
            <a:r>
              <a:rPr lang="zh-CN" altLang="en-US" dirty="0"/>
              <a:t>来衡量</a:t>
            </a:r>
          </a:p>
          <a:p>
            <a:pPr lvl="1">
              <a:buFont typeface="Wingdings" pitchFamily="2" charset="2"/>
              <a:buChar char="p"/>
              <a:defRPr/>
            </a:pPr>
            <a:r>
              <a:rPr lang="zh-CN" altLang="en-US" dirty="0"/>
              <a:t>目前普遍采用在单位时间内各类指令的</a:t>
            </a:r>
            <a:r>
              <a:rPr lang="zh-CN" altLang="en-US" dirty="0">
                <a:solidFill>
                  <a:srgbClr val="FFC000"/>
                </a:solidFill>
              </a:rPr>
              <a:t>平均执行条数 </a:t>
            </a:r>
          </a:p>
          <a:p>
            <a:pPr lvl="1"/>
            <a:endParaRPr lang="en-US" altLang="zh-CN"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61</a:t>
            </a:fld>
            <a:endParaRPr lang="zh-CN" altLang="en-US" dirty="0"/>
          </a:p>
        </p:txBody>
      </p:sp>
      <p:graphicFrame>
        <p:nvGraphicFramePr>
          <p:cNvPr id="5" name="Object 7"/>
          <p:cNvGraphicFramePr>
            <a:graphicFrameLocks noChangeAspect="1"/>
          </p:cNvGraphicFramePr>
          <p:nvPr>
            <p:extLst>
              <p:ext uri="{D42A27DB-BD31-4B8C-83A1-F6EECF244321}">
                <p14:modId xmlns:p14="http://schemas.microsoft.com/office/powerpoint/2010/main" val="496686566"/>
              </p:ext>
            </p:extLst>
          </p:nvPr>
        </p:nvGraphicFramePr>
        <p:xfrm>
          <a:off x="3500911" y="5065008"/>
          <a:ext cx="2212659" cy="1367546"/>
        </p:xfrm>
        <a:graphic>
          <a:graphicData uri="http://schemas.openxmlformats.org/presentationml/2006/ole">
            <mc:AlternateContent xmlns:mc="http://schemas.openxmlformats.org/markup-compatibility/2006">
              <mc:Choice xmlns:v="urn:schemas-microsoft-com:vml" Requires="v">
                <p:oleObj spid="_x0000_s4120" name="Equation" r:id="rId4" imgW="698197" imgH="431613" progId="Equation.DSMT4">
                  <p:embed/>
                </p:oleObj>
              </mc:Choice>
              <mc:Fallback>
                <p:oleObj name="Equation" r:id="rId4" imgW="698197" imgH="43161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0911" y="5065008"/>
                        <a:ext cx="2212659" cy="1367546"/>
                      </a:xfrm>
                      <a:prstGeom prst="rect">
                        <a:avLst/>
                      </a:prstGeom>
                      <a:solidFill>
                        <a:srgbClr val="FFFFFF">
                          <a:alpha val="92941"/>
                        </a:srgbClr>
                      </a:solidFill>
                      <a:ln w="9525">
                        <a:noFill/>
                        <a:prstDash val="lgDash"/>
                        <a:miter lim="800000"/>
                        <a:headEnd/>
                        <a:tailEnd/>
                      </a:ln>
                      <a:effectLst/>
                    </p:spPr>
                  </p:pic>
                </p:oleObj>
              </mc:Fallback>
            </mc:AlternateContent>
          </a:graphicData>
        </a:graphic>
      </p:graphicFrame>
    </p:spTree>
    <p:extLst>
      <p:ext uri="{BB962C8B-B14F-4D97-AF65-F5344CB8AC3E}">
        <p14:creationId xmlns:p14="http://schemas.microsoft.com/office/powerpoint/2010/main" val="2170864794"/>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71499" y="1295401"/>
            <a:ext cx="8071485" cy="4991106"/>
          </a:xfrm>
        </p:spPr>
        <p:txBody>
          <a:bodyPr/>
          <a:lstStyle/>
          <a:p>
            <a:pPr lvl="1"/>
            <a:r>
              <a:rPr lang="zh-CN" altLang="zh-CN" dirty="0"/>
              <a:t>科学计算的处理器</a:t>
            </a:r>
            <a:r>
              <a:rPr lang="zh-CN" altLang="en-US" dirty="0"/>
              <a:t>，</a:t>
            </a:r>
            <a:r>
              <a:rPr lang="zh-CN" altLang="zh-CN" dirty="0"/>
              <a:t>通常采用每秒百万次浮点运算（</a:t>
            </a:r>
            <a:r>
              <a:rPr lang="en-US" altLang="zh-CN" dirty="0"/>
              <a:t>MFLOPS</a:t>
            </a:r>
            <a:r>
              <a:rPr lang="zh-CN" altLang="zh-CN" dirty="0"/>
              <a:t>）、每秒万亿次浮点运算（</a:t>
            </a:r>
            <a:r>
              <a:rPr lang="en-US" altLang="zh-CN" dirty="0"/>
              <a:t>TFLOPS</a:t>
            </a:r>
            <a:r>
              <a:rPr lang="zh-CN" altLang="zh-CN" dirty="0"/>
              <a:t>）作为指标</a:t>
            </a:r>
            <a:r>
              <a:rPr lang="zh-CN" altLang="en-US" dirty="0"/>
              <a:t>；</a:t>
            </a:r>
            <a:endParaRPr lang="en-US" altLang="zh-CN" dirty="0"/>
          </a:p>
          <a:p>
            <a:pPr lvl="1">
              <a:defRPr/>
            </a:pPr>
            <a:r>
              <a:rPr lang="zh-CN" altLang="zh-CN" dirty="0"/>
              <a:t>性能测试基准程序</a:t>
            </a:r>
            <a:r>
              <a:rPr lang="en-US" altLang="zh-CN" dirty="0"/>
              <a:t>Dhrystone</a:t>
            </a:r>
            <a:r>
              <a:rPr lang="zh-CN" altLang="zh-CN" dirty="0"/>
              <a:t>以</a:t>
            </a:r>
            <a:r>
              <a:rPr lang="en-US" altLang="zh-CN" dirty="0"/>
              <a:t>DMIPS/MHz</a:t>
            </a:r>
            <a:r>
              <a:rPr lang="zh-CN" altLang="zh-CN" dirty="0"/>
              <a:t>作为处理器的评价指标</a:t>
            </a:r>
            <a:endParaRPr lang="en-US" altLang="zh-CN" dirty="0"/>
          </a:p>
          <a:p>
            <a:pPr lvl="2">
              <a:defRPr/>
            </a:pPr>
            <a:r>
              <a:rPr lang="zh-CN" altLang="zh-CN" dirty="0">
                <a:solidFill>
                  <a:srgbClr val="FFC000"/>
                </a:solidFill>
              </a:rPr>
              <a:t>以</a:t>
            </a:r>
            <a:r>
              <a:rPr lang="en-US" altLang="zh-CN" dirty="0">
                <a:solidFill>
                  <a:srgbClr val="FFC000"/>
                </a:solidFill>
              </a:rPr>
              <a:t>NEC</a:t>
            </a:r>
            <a:r>
              <a:rPr lang="zh-CN" altLang="zh-CN" dirty="0">
                <a:solidFill>
                  <a:srgbClr val="FFC000"/>
                </a:solidFill>
              </a:rPr>
              <a:t>的</a:t>
            </a:r>
            <a:r>
              <a:rPr lang="en-US" altLang="zh-CN" dirty="0">
                <a:solidFill>
                  <a:srgbClr val="FFC000"/>
                </a:solidFill>
              </a:rPr>
              <a:t>VAX 11/780</a:t>
            </a:r>
            <a:r>
              <a:rPr lang="zh-CN" altLang="zh-CN" dirty="0">
                <a:solidFill>
                  <a:srgbClr val="FFC000"/>
                </a:solidFill>
              </a:rPr>
              <a:t>计算机作为参考基准，该机每秒能执行</a:t>
            </a:r>
            <a:r>
              <a:rPr lang="en-US" altLang="zh-CN" dirty="0">
                <a:solidFill>
                  <a:srgbClr val="FFC000"/>
                </a:solidFill>
              </a:rPr>
              <a:t>1757</a:t>
            </a:r>
            <a:r>
              <a:rPr lang="zh-CN" altLang="zh-CN" dirty="0">
                <a:solidFill>
                  <a:srgbClr val="FFC000"/>
                </a:solidFill>
              </a:rPr>
              <a:t>次的</a:t>
            </a:r>
            <a:r>
              <a:rPr lang="en-US" altLang="zh-CN" dirty="0">
                <a:solidFill>
                  <a:srgbClr val="FFC000"/>
                </a:solidFill>
              </a:rPr>
              <a:t>Dhrystone</a:t>
            </a:r>
            <a:r>
              <a:rPr lang="zh-CN" altLang="zh-CN" dirty="0">
                <a:solidFill>
                  <a:srgbClr val="FFC000"/>
                </a:solidFill>
              </a:rPr>
              <a:t>程序</a:t>
            </a:r>
            <a:r>
              <a:rPr lang="zh-CN" altLang="en-US" dirty="0">
                <a:solidFill>
                  <a:srgbClr val="FFC000"/>
                </a:solidFill>
              </a:rPr>
              <a:t>；</a:t>
            </a:r>
            <a:endParaRPr lang="en-US" altLang="zh-CN" dirty="0">
              <a:solidFill>
                <a:srgbClr val="FFC000"/>
              </a:solidFill>
            </a:endParaRPr>
          </a:p>
          <a:p>
            <a:pPr lvl="2">
              <a:defRPr/>
            </a:pPr>
            <a:r>
              <a:rPr lang="en-US" altLang="zh-CN" dirty="0">
                <a:solidFill>
                  <a:srgbClr val="FFC000"/>
                </a:solidFill>
              </a:rPr>
              <a:t>Cortex-M4</a:t>
            </a:r>
            <a:r>
              <a:rPr lang="zh-CN" altLang="zh-CN" dirty="0">
                <a:solidFill>
                  <a:srgbClr val="FFC000"/>
                </a:solidFill>
              </a:rPr>
              <a:t>核的</a:t>
            </a:r>
            <a:r>
              <a:rPr lang="en-US" altLang="zh-CN" dirty="0">
                <a:solidFill>
                  <a:srgbClr val="FFC000"/>
                </a:solidFill>
              </a:rPr>
              <a:t>Dhrystone</a:t>
            </a:r>
            <a:r>
              <a:rPr lang="zh-CN" altLang="zh-CN" dirty="0">
                <a:solidFill>
                  <a:srgbClr val="FFC000"/>
                </a:solidFill>
              </a:rPr>
              <a:t>基准速度约为</a:t>
            </a:r>
            <a:r>
              <a:rPr lang="en-US" altLang="zh-CN" dirty="0">
                <a:solidFill>
                  <a:srgbClr val="FFC000"/>
                </a:solidFill>
              </a:rPr>
              <a:t>1.25DMIPS/MHz</a:t>
            </a:r>
            <a:r>
              <a:rPr lang="zh-CN" altLang="zh-CN" dirty="0">
                <a:solidFill>
                  <a:srgbClr val="FFC000"/>
                </a:solidFill>
              </a:rPr>
              <a:t>，</a:t>
            </a:r>
            <a:r>
              <a:rPr lang="zh-CN" altLang="en-US" dirty="0">
                <a:solidFill>
                  <a:srgbClr val="FFC000"/>
                </a:solidFill>
              </a:rPr>
              <a:t>意味着：</a:t>
            </a:r>
            <a:r>
              <a:rPr lang="zh-CN" altLang="zh-CN" dirty="0">
                <a:solidFill>
                  <a:srgbClr val="FFC000"/>
                </a:solidFill>
              </a:rPr>
              <a:t>当频率为</a:t>
            </a:r>
            <a:r>
              <a:rPr lang="en-US" altLang="zh-CN" dirty="0">
                <a:solidFill>
                  <a:srgbClr val="FFC000"/>
                </a:solidFill>
              </a:rPr>
              <a:t>150MHz</a:t>
            </a:r>
            <a:r>
              <a:rPr lang="zh-CN" altLang="zh-CN" dirty="0">
                <a:solidFill>
                  <a:srgbClr val="FFC000"/>
                </a:solidFill>
              </a:rPr>
              <a:t>时，</a:t>
            </a:r>
            <a:r>
              <a:rPr lang="en-US" altLang="zh-CN" dirty="0">
                <a:solidFill>
                  <a:srgbClr val="FFC000"/>
                </a:solidFill>
              </a:rPr>
              <a:t>Cortex-M4</a:t>
            </a:r>
            <a:r>
              <a:rPr lang="zh-CN" altLang="zh-CN" dirty="0">
                <a:solidFill>
                  <a:srgbClr val="FFC000"/>
                </a:solidFill>
              </a:rPr>
              <a:t>每秒能执行</a:t>
            </a:r>
            <a:r>
              <a:rPr lang="en-US" altLang="zh-CN" dirty="0">
                <a:solidFill>
                  <a:srgbClr val="FFC000"/>
                </a:solidFill>
              </a:rPr>
              <a:t>1757×1.25×150= 329437.5</a:t>
            </a:r>
            <a:r>
              <a:rPr lang="zh-CN" altLang="zh-CN" dirty="0">
                <a:solidFill>
                  <a:srgbClr val="FFC000"/>
                </a:solidFill>
              </a:rPr>
              <a:t>次</a:t>
            </a:r>
            <a:r>
              <a:rPr lang="en-US" altLang="zh-CN" dirty="0">
                <a:solidFill>
                  <a:srgbClr val="FFC000"/>
                </a:solidFill>
              </a:rPr>
              <a:t>Dhrystone</a:t>
            </a:r>
            <a:r>
              <a:rPr lang="zh-CN" altLang="zh-CN" dirty="0">
                <a:solidFill>
                  <a:srgbClr val="FFC000"/>
                </a:solidFill>
              </a:rPr>
              <a:t>程序</a:t>
            </a:r>
            <a:r>
              <a:rPr lang="zh-CN" altLang="en-US" dirty="0">
                <a:solidFill>
                  <a:srgbClr val="FFC000"/>
                </a:solidFill>
              </a:rPr>
              <a:t>。</a:t>
            </a:r>
            <a:endParaRPr lang="en-US" altLang="zh-CN" dirty="0">
              <a:solidFill>
                <a:srgbClr val="FFC000"/>
              </a:solidFill>
            </a:endParaRPr>
          </a:p>
          <a:p>
            <a:pPr lvl="1">
              <a:defRPr/>
            </a:pPr>
            <a:r>
              <a:rPr lang="zh-CN" altLang="zh-CN" dirty="0"/>
              <a:t>性能测试基准程序</a:t>
            </a:r>
            <a:r>
              <a:rPr lang="en-US" altLang="zh-CN" dirty="0" err="1"/>
              <a:t>CoreMark</a:t>
            </a:r>
            <a:r>
              <a:rPr lang="zh-CN" altLang="zh-CN" dirty="0"/>
              <a:t>以</a:t>
            </a:r>
            <a:r>
              <a:rPr lang="en-US" altLang="zh-CN" dirty="0" err="1"/>
              <a:t>CoreMark</a:t>
            </a:r>
            <a:r>
              <a:rPr lang="en-US" altLang="zh-CN" dirty="0"/>
              <a:t>/MHz</a:t>
            </a:r>
            <a:r>
              <a:rPr lang="zh-CN" altLang="zh-CN" dirty="0"/>
              <a:t>作为评价指标</a:t>
            </a:r>
            <a:endParaRPr lang="en-US" altLang="zh-CN" dirty="0"/>
          </a:p>
          <a:p>
            <a:pPr lvl="2">
              <a:defRPr/>
            </a:pPr>
            <a:r>
              <a:rPr lang="zh-CN" altLang="zh-CN" dirty="0">
                <a:solidFill>
                  <a:srgbClr val="FFC000"/>
                </a:solidFill>
              </a:rPr>
              <a:t>包括了表处理、矩阵操作以及状态机、</a:t>
            </a:r>
            <a:r>
              <a:rPr lang="en-US" altLang="zh-CN" dirty="0">
                <a:solidFill>
                  <a:srgbClr val="FFC000"/>
                </a:solidFill>
              </a:rPr>
              <a:t>CRC</a:t>
            </a:r>
            <a:r>
              <a:rPr lang="zh-CN" altLang="zh-CN" dirty="0">
                <a:solidFill>
                  <a:srgbClr val="FFC000"/>
                </a:solidFill>
              </a:rPr>
              <a:t>校验</a:t>
            </a:r>
            <a:r>
              <a:rPr lang="zh-CN" altLang="en-US" dirty="0">
                <a:solidFill>
                  <a:srgbClr val="FFC000"/>
                </a:solidFill>
              </a:rPr>
              <a:t>等方面；</a:t>
            </a:r>
            <a:endParaRPr lang="en-US" altLang="zh-CN" dirty="0">
              <a:solidFill>
                <a:srgbClr val="FFC000"/>
              </a:solidFill>
            </a:endParaRPr>
          </a:p>
          <a:p>
            <a:endParaRPr lang="zh-CN" altLang="en-US"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62</a:t>
            </a:fld>
            <a:endParaRPr lang="zh-CN" altLang="en-US" dirty="0"/>
          </a:p>
        </p:txBody>
      </p:sp>
    </p:spTree>
    <p:extLst>
      <p:ext uri="{BB962C8B-B14F-4D97-AF65-F5344CB8AC3E}">
        <p14:creationId xmlns:p14="http://schemas.microsoft.com/office/powerpoint/2010/main" val="864100880"/>
      </p:ext>
    </p:extLst>
  </p:cSld>
  <p:clrMapOvr>
    <a:masterClrMapping/>
  </p:clrMapOvr>
  <p:transition spd="med">
    <p:push/>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b="1" dirty="0"/>
              <a:t>字长（字宽）</a:t>
            </a:r>
            <a:endParaRPr lang="en-US" altLang="zh-CN" b="1" dirty="0"/>
          </a:p>
          <a:p>
            <a:pPr lvl="1">
              <a:buFont typeface="Wingdings" pitchFamily="2" charset="2"/>
              <a:buChar char="p"/>
            </a:pPr>
            <a:r>
              <a:rPr lang="zh-CN" altLang="en-US" dirty="0"/>
              <a:t>指参与运算的数的基本位数，决定了寄存器、运算器和数据总线的位数，因而直接影响硬件的复杂程度；</a:t>
            </a:r>
          </a:p>
          <a:p>
            <a:pPr lvl="1">
              <a:buFont typeface="Wingdings" pitchFamily="2" charset="2"/>
              <a:buChar char="p"/>
            </a:pPr>
            <a:r>
              <a:rPr lang="zh-CN" altLang="en-US" dirty="0"/>
              <a:t>处理器的字长越长，包含的信息量越多，能表示的数值有效位数也越多，计算精度也越高；</a:t>
            </a:r>
          </a:p>
          <a:p>
            <a:pPr lvl="1">
              <a:buFont typeface="Wingdings" pitchFamily="2" charset="2"/>
              <a:buChar char="p"/>
            </a:pPr>
            <a:r>
              <a:rPr lang="zh-CN" altLang="en-US" dirty="0"/>
              <a:t>可以有</a:t>
            </a:r>
            <a:r>
              <a:rPr lang="en-US" altLang="zh-CN" dirty="0"/>
              <a:t>4</a:t>
            </a:r>
            <a:r>
              <a:rPr lang="zh-CN" altLang="en-US" dirty="0"/>
              <a:t>、</a:t>
            </a:r>
            <a:r>
              <a:rPr lang="en-US" altLang="zh-CN" dirty="0"/>
              <a:t>8</a:t>
            </a:r>
            <a:r>
              <a:rPr lang="zh-CN" altLang="en-US" dirty="0"/>
              <a:t>、</a:t>
            </a:r>
            <a:r>
              <a:rPr lang="en-US" altLang="zh-CN" dirty="0"/>
              <a:t>16</a:t>
            </a:r>
            <a:r>
              <a:rPr lang="zh-CN" altLang="en-US" dirty="0"/>
              <a:t>、</a:t>
            </a:r>
            <a:r>
              <a:rPr lang="en-US" altLang="zh-CN" dirty="0"/>
              <a:t>32</a:t>
            </a:r>
            <a:r>
              <a:rPr lang="zh-CN" altLang="en-US" dirty="0"/>
              <a:t>、</a:t>
            </a:r>
            <a:r>
              <a:rPr lang="en-US" altLang="zh-CN" dirty="0"/>
              <a:t>64</a:t>
            </a:r>
            <a:r>
              <a:rPr lang="zh-CN" altLang="en-US" dirty="0"/>
              <a:t>位等不同字长；</a:t>
            </a:r>
          </a:p>
          <a:p>
            <a:pPr lvl="1">
              <a:buFont typeface="Wingdings" pitchFamily="2" charset="2"/>
              <a:buChar char="p"/>
            </a:pPr>
            <a:r>
              <a:rPr lang="zh-CN" altLang="en-US" dirty="0"/>
              <a:t>对于字长短的处理器，为提高计算精度，可采用</a:t>
            </a:r>
            <a:r>
              <a:rPr lang="zh-CN" altLang="en-US" dirty="0">
                <a:solidFill>
                  <a:srgbClr val="FFC000"/>
                </a:solidFill>
              </a:rPr>
              <a:t>多字长的数据结构</a:t>
            </a:r>
            <a:r>
              <a:rPr lang="zh-CN" altLang="en-US" dirty="0"/>
              <a:t>进行计算，即变字长计算。当然，此时的计算时间要延长；</a:t>
            </a:r>
          </a:p>
          <a:p>
            <a:pPr lvl="1">
              <a:buFont typeface="Wingdings" pitchFamily="2" charset="2"/>
              <a:buChar char="p"/>
            </a:pPr>
            <a:r>
              <a:rPr lang="zh-CN" altLang="en-US" dirty="0"/>
              <a:t>处理器字长还与指令长度有关，字长长的处理器可以有长的指令格式和较强的指令系统功能。</a:t>
            </a:r>
          </a:p>
          <a:p>
            <a:pPr lvl="1"/>
            <a:endParaRPr lang="zh-CN" altLang="en-US"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63</a:t>
            </a:fld>
            <a:endParaRPr lang="zh-CN" altLang="en-US" dirty="0"/>
          </a:p>
        </p:txBody>
      </p:sp>
    </p:spTree>
    <p:extLst>
      <p:ext uri="{BB962C8B-B14F-4D97-AF65-F5344CB8AC3E}">
        <p14:creationId xmlns:p14="http://schemas.microsoft.com/office/powerpoint/2010/main" val="2709175505"/>
      </p:ext>
    </p:extLst>
  </p:cSld>
  <p:clrMapOvr>
    <a:masterClrMapping/>
  </p:clrMapOvr>
  <p:transition spd="med">
    <p:push/>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b="1" dirty="0"/>
              <a:t>功耗</a:t>
            </a:r>
            <a:endParaRPr lang="en-US" altLang="zh-CN" b="1" dirty="0"/>
          </a:p>
          <a:p>
            <a:pPr lvl="1"/>
            <a:r>
              <a:rPr lang="zh-CN" altLang="zh-CN" dirty="0"/>
              <a:t>表示</a:t>
            </a:r>
            <a:r>
              <a:rPr lang="en-US" altLang="zh-CN" dirty="0"/>
              <a:t>CPU</a:t>
            </a:r>
            <a:r>
              <a:rPr lang="zh-CN" altLang="zh-CN" dirty="0"/>
              <a:t>运行的功率大小，等于流经处理器核心的电流值与该处理器核心电压值的乘积，单位为</a:t>
            </a:r>
            <a:r>
              <a:rPr lang="en-US" altLang="zh-CN" dirty="0" err="1"/>
              <a:t>mW</a:t>
            </a:r>
            <a:r>
              <a:rPr lang="zh-CN" altLang="zh-CN" dirty="0"/>
              <a:t>、</a:t>
            </a:r>
            <a:r>
              <a:rPr lang="en-US" altLang="zh-CN" dirty="0"/>
              <a:t>W</a:t>
            </a:r>
            <a:r>
              <a:rPr lang="zh-CN" altLang="en-US" dirty="0"/>
              <a:t>；</a:t>
            </a:r>
            <a:endParaRPr lang="en-US" altLang="zh-CN" dirty="0"/>
          </a:p>
          <a:p>
            <a:pPr lvl="1"/>
            <a:r>
              <a:rPr lang="zh-CN" altLang="zh-CN" dirty="0"/>
              <a:t>可分为</a:t>
            </a:r>
            <a:r>
              <a:rPr lang="en-US" altLang="zh-CN" dirty="0"/>
              <a:t>CPU</a:t>
            </a:r>
            <a:r>
              <a:rPr lang="zh-CN" altLang="zh-CN" dirty="0"/>
              <a:t>进入待机状态时的待机功耗（</a:t>
            </a:r>
            <a:r>
              <a:rPr lang="en-US" altLang="zh-CN" dirty="0" err="1"/>
              <a:t>mW</a:t>
            </a:r>
            <a:r>
              <a:rPr lang="zh-CN" altLang="zh-CN" dirty="0"/>
              <a:t>）、</a:t>
            </a:r>
            <a:r>
              <a:rPr lang="en-US" altLang="zh-CN" dirty="0"/>
              <a:t>CPU</a:t>
            </a:r>
            <a:r>
              <a:rPr lang="zh-CN" altLang="zh-CN" dirty="0"/>
              <a:t>工作时的动态功耗（</a:t>
            </a:r>
            <a:r>
              <a:rPr lang="en-US" altLang="zh-CN" dirty="0" err="1"/>
              <a:t>mW</a:t>
            </a:r>
            <a:r>
              <a:rPr lang="en-US" altLang="zh-CN" dirty="0"/>
              <a:t>/MHz</a:t>
            </a:r>
            <a:r>
              <a:rPr lang="zh-CN" altLang="zh-CN" dirty="0"/>
              <a:t>）</a:t>
            </a:r>
            <a:r>
              <a:rPr lang="zh-CN" altLang="en-US" dirty="0"/>
              <a:t>；</a:t>
            </a:r>
            <a:endParaRPr lang="en-US" altLang="zh-CN" dirty="0"/>
          </a:p>
          <a:p>
            <a:pPr lvl="1"/>
            <a:endParaRPr lang="en-US" altLang="zh-CN" dirty="0"/>
          </a:p>
          <a:p>
            <a:pPr lvl="1"/>
            <a:endParaRPr lang="en-US" altLang="zh-CN" dirty="0"/>
          </a:p>
          <a:p>
            <a:pPr lvl="1"/>
            <a:r>
              <a:rPr lang="zh-CN" altLang="zh-CN" dirty="0">
                <a:solidFill>
                  <a:srgbClr val="FFC000"/>
                </a:solidFill>
              </a:rPr>
              <a:t>热设计功耗（散热设计功率）</a:t>
            </a:r>
            <a:r>
              <a:rPr lang="zh-CN" altLang="zh-CN" dirty="0"/>
              <a:t>，是</a:t>
            </a:r>
            <a:r>
              <a:rPr lang="en-US" altLang="zh-CN" dirty="0"/>
              <a:t>CPU</a:t>
            </a:r>
            <a:r>
              <a:rPr lang="zh-CN" altLang="zh-CN" dirty="0"/>
              <a:t>电流热效应以及</a:t>
            </a:r>
            <a:r>
              <a:rPr lang="en-US" altLang="zh-CN" dirty="0"/>
              <a:t>CPU</a:t>
            </a:r>
            <a:r>
              <a:rPr lang="zh-CN" altLang="zh-CN" dirty="0"/>
              <a:t>工作</a:t>
            </a:r>
            <a:r>
              <a:rPr lang="zh-CN" altLang="en-US" dirty="0"/>
              <a:t>时</a:t>
            </a:r>
            <a:r>
              <a:rPr lang="zh-CN" altLang="zh-CN" dirty="0"/>
              <a:t>产生的热量，是反应芯片达到最大功率负荷时热量释放的指标，同时也表示了散热解决方案能够应对的最大热量限度。</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64</a:t>
            </a:fld>
            <a:endParaRPr lang="zh-CN" altLang="en-US" dirty="0"/>
          </a:p>
        </p:txBody>
      </p:sp>
      <p:grpSp>
        <p:nvGrpSpPr>
          <p:cNvPr id="5" name="Group 4"/>
          <p:cNvGrpSpPr>
            <a:grpSpLocks/>
          </p:cNvGrpSpPr>
          <p:nvPr/>
        </p:nvGrpSpPr>
        <p:grpSpPr bwMode="auto">
          <a:xfrm>
            <a:off x="4958161" y="129819"/>
            <a:ext cx="2573349" cy="1356082"/>
            <a:chOff x="4032" y="2352"/>
            <a:chExt cx="1584" cy="720"/>
          </a:xfrm>
        </p:grpSpPr>
        <p:sp>
          <p:nvSpPr>
            <p:cNvPr id="6" name="Line 5"/>
            <p:cNvSpPr>
              <a:spLocks noChangeShapeType="1"/>
            </p:cNvSpPr>
            <p:nvPr/>
          </p:nvSpPr>
          <p:spPr bwMode="auto">
            <a:xfrm>
              <a:off x="4512" y="3072"/>
              <a:ext cx="1104" cy="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6"/>
            <p:cNvSpPr>
              <a:spLocks noChangeShapeType="1"/>
            </p:cNvSpPr>
            <p:nvPr/>
          </p:nvSpPr>
          <p:spPr bwMode="auto">
            <a:xfrm flipV="1">
              <a:off x="4512" y="2352"/>
              <a:ext cx="0" cy="72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7"/>
            <p:cNvSpPr>
              <a:spLocks noChangeShapeType="1"/>
            </p:cNvSpPr>
            <p:nvPr/>
          </p:nvSpPr>
          <p:spPr bwMode="auto">
            <a:xfrm flipV="1">
              <a:off x="4512" y="2448"/>
              <a:ext cx="1008" cy="624"/>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Text Box 8"/>
            <p:cNvSpPr txBox="1">
              <a:spLocks noChangeArrowheads="1"/>
            </p:cNvSpPr>
            <p:nvPr/>
          </p:nvSpPr>
          <p:spPr bwMode="auto">
            <a:xfrm>
              <a:off x="5222" y="2767"/>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eaLnBrk="1" hangingPunct="1">
                <a:lnSpc>
                  <a:spcPct val="100000"/>
                </a:lnSpc>
                <a:spcBef>
                  <a:spcPct val="0"/>
                </a:spcBef>
                <a:spcAft>
                  <a:spcPct val="0"/>
                </a:spcAft>
                <a:buClrTx/>
                <a:buSzTx/>
                <a:buFontTx/>
                <a:buNone/>
              </a:pPr>
              <a:r>
                <a:rPr kumimoji="0" lang="zh-CN" altLang="en-US" sz="1600" b="0">
                  <a:solidFill>
                    <a:schemeClr val="tx1"/>
                  </a:solidFill>
                  <a:latin typeface="Tahoma" panose="020B0604030504040204" pitchFamily="34" charset="0"/>
                </a:rPr>
                <a:t>频率</a:t>
              </a:r>
            </a:p>
          </p:txBody>
        </p:sp>
        <p:sp>
          <p:nvSpPr>
            <p:cNvPr id="10" name="Text Box 9"/>
            <p:cNvSpPr txBox="1">
              <a:spLocks noChangeArrowheads="1"/>
            </p:cNvSpPr>
            <p:nvPr/>
          </p:nvSpPr>
          <p:spPr bwMode="auto">
            <a:xfrm>
              <a:off x="4032" y="2369"/>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eaLnBrk="1" hangingPunct="1">
                <a:lnSpc>
                  <a:spcPct val="100000"/>
                </a:lnSpc>
                <a:spcBef>
                  <a:spcPct val="0"/>
                </a:spcBef>
                <a:spcAft>
                  <a:spcPct val="0"/>
                </a:spcAft>
                <a:buClrTx/>
                <a:buSzTx/>
                <a:buFontTx/>
                <a:buNone/>
              </a:pPr>
              <a:r>
                <a:rPr kumimoji="0" lang="zh-CN" altLang="en-US" sz="1600" b="0">
                  <a:solidFill>
                    <a:schemeClr val="tx1"/>
                  </a:solidFill>
                  <a:latin typeface="Tahoma" panose="020B0604030504040204" pitchFamily="34" charset="0"/>
                </a:rPr>
                <a:t>功耗</a:t>
              </a:r>
            </a:p>
          </p:txBody>
        </p:sp>
      </p:grpSp>
    </p:spTree>
    <p:extLst>
      <p:ext uri="{BB962C8B-B14F-4D97-AF65-F5344CB8AC3E}">
        <p14:creationId xmlns:p14="http://schemas.microsoft.com/office/powerpoint/2010/main" val="455111962"/>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b="1" dirty="0"/>
              <a:t>温度范围</a:t>
            </a:r>
            <a:endParaRPr lang="en-US" altLang="zh-CN" b="1" dirty="0"/>
          </a:p>
          <a:p>
            <a:pPr lvl="1"/>
            <a:r>
              <a:rPr lang="zh-CN" altLang="zh-CN" dirty="0"/>
              <a:t>明了处理器可以稳定工作的最高、最低温度值。</a:t>
            </a:r>
            <a:endParaRPr lang="en-US" altLang="zh-CN" dirty="0"/>
          </a:p>
          <a:p>
            <a:pPr lvl="1"/>
            <a:r>
              <a:rPr lang="zh-CN" altLang="en-US" dirty="0"/>
              <a:t>民用温度范围   </a:t>
            </a:r>
            <a:r>
              <a:rPr lang="en-US" altLang="zh-CN" dirty="0"/>
              <a:t>: 0~70℃</a:t>
            </a:r>
          </a:p>
          <a:p>
            <a:pPr lvl="1"/>
            <a:r>
              <a:rPr lang="zh-CN" altLang="en-US" dirty="0"/>
              <a:t>工业用温度范围</a:t>
            </a:r>
            <a:r>
              <a:rPr lang="en-US" altLang="zh-CN" dirty="0"/>
              <a:t>: -40~85℃</a:t>
            </a:r>
          </a:p>
          <a:p>
            <a:pPr lvl="1"/>
            <a:r>
              <a:rPr lang="zh-CN" altLang="en-US" dirty="0"/>
              <a:t>军用的温度范围</a:t>
            </a:r>
            <a:r>
              <a:rPr lang="en-US" altLang="zh-CN" dirty="0"/>
              <a:t>: -55~125℃</a:t>
            </a:r>
          </a:p>
          <a:p>
            <a:pPr lvl="1"/>
            <a:r>
              <a:rPr lang="zh-CN" altLang="en-US" dirty="0"/>
              <a:t>航天的温度范围</a:t>
            </a:r>
            <a:r>
              <a:rPr lang="en-US" altLang="zh-CN" dirty="0"/>
              <a:t>: -55℃</a:t>
            </a:r>
            <a:r>
              <a:rPr lang="zh-CN" altLang="zh-CN" dirty="0"/>
              <a:t>～</a:t>
            </a:r>
            <a:r>
              <a:rPr lang="en-US" altLang="zh-CN" dirty="0"/>
              <a:t>125℃</a:t>
            </a:r>
            <a:endParaRPr lang="zh-CN" altLang="en-US" dirty="0"/>
          </a:p>
          <a:p>
            <a:pPr lvl="1"/>
            <a:endParaRPr lang="zh-CN" altLang="en-US"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65</a:t>
            </a:fld>
            <a:endParaRPr lang="zh-CN" altLang="en-US" dirty="0"/>
          </a:p>
        </p:txBody>
      </p:sp>
    </p:spTree>
    <p:extLst>
      <p:ext uri="{BB962C8B-B14F-4D97-AF65-F5344CB8AC3E}">
        <p14:creationId xmlns:p14="http://schemas.microsoft.com/office/powerpoint/2010/main" val="3579060816"/>
      </p:ext>
    </p:extLst>
  </p:cSld>
  <p:clrMapOvr>
    <a:masterClrMapping/>
  </p:clrMapOvr>
  <p:transition spd="med">
    <p:push/>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b="1" dirty="0"/>
              <a:t>无故障工作时间</a:t>
            </a:r>
            <a:endParaRPr lang="en-US" altLang="zh-CN" b="1" dirty="0"/>
          </a:p>
          <a:p>
            <a:pPr lvl="1"/>
            <a:r>
              <a:rPr lang="zh-CN" altLang="zh-CN" dirty="0"/>
              <a:t>指器件、系统在失效或故障前可正常工作的时间长度。</a:t>
            </a:r>
            <a:endParaRPr lang="en-US" altLang="zh-CN" dirty="0"/>
          </a:p>
          <a:p>
            <a:pPr lvl="1"/>
            <a:endParaRPr lang="en-US" altLang="zh-CN" dirty="0"/>
          </a:p>
          <a:p>
            <a:pPr lvl="1"/>
            <a:r>
              <a:rPr lang="zh-CN" altLang="zh-CN" dirty="0">
                <a:solidFill>
                  <a:srgbClr val="FFC000"/>
                </a:solidFill>
              </a:rPr>
              <a:t>平均无故障工作时间（</a:t>
            </a:r>
            <a:r>
              <a:rPr lang="en-US" altLang="zh-CN" dirty="0">
                <a:solidFill>
                  <a:srgbClr val="FFC000"/>
                </a:solidFill>
              </a:rPr>
              <a:t>MTTF</a:t>
            </a:r>
            <a:r>
              <a:rPr lang="zh-CN" altLang="zh-CN" dirty="0">
                <a:solidFill>
                  <a:srgbClr val="FFC000"/>
                </a:solidFill>
              </a:rPr>
              <a:t>）</a:t>
            </a:r>
            <a:r>
              <a:rPr lang="zh-CN" altLang="zh-CN" dirty="0"/>
              <a:t>表示了产品寿命与故障次数的比值</a:t>
            </a:r>
            <a:r>
              <a:rPr lang="zh-CN" altLang="en-US" dirty="0"/>
              <a:t>；</a:t>
            </a:r>
            <a:endParaRPr lang="en-US" altLang="zh-CN" dirty="0"/>
          </a:p>
          <a:p>
            <a:pPr lvl="1"/>
            <a:r>
              <a:rPr lang="zh-CN" altLang="zh-CN" dirty="0">
                <a:solidFill>
                  <a:srgbClr val="FFC000"/>
                </a:solidFill>
              </a:rPr>
              <a:t>平均故障间隔时间（</a:t>
            </a:r>
            <a:r>
              <a:rPr lang="en-US" altLang="zh-CN" dirty="0">
                <a:solidFill>
                  <a:srgbClr val="FFC000"/>
                </a:solidFill>
              </a:rPr>
              <a:t>MTBF</a:t>
            </a:r>
            <a:r>
              <a:rPr lang="zh-CN" altLang="zh-CN" dirty="0">
                <a:solidFill>
                  <a:srgbClr val="FFC000"/>
                </a:solidFill>
              </a:rPr>
              <a:t>，也称平均连续无故障时间）</a:t>
            </a:r>
            <a:r>
              <a:rPr lang="zh-CN" altLang="zh-CN" dirty="0"/>
              <a:t>是产品在操作使用或测试期间的故障之间能正常运行的平均连续时间</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66</a:t>
            </a:fld>
            <a:endParaRPr lang="zh-CN" altLang="en-US" dirty="0"/>
          </a:p>
        </p:txBody>
      </p:sp>
    </p:spTree>
    <p:extLst>
      <p:ext uri="{BB962C8B-B14F-4D97-AF65-F5344CB8AC3E}">
        <p14:creationId xmlns:p14="http://schemas.microsoft.com/office/powerpoint/2010/main" val="2093132703"/>
      </p:ext>
    </p:extLst>
  </p:cSld>
  <p:clrMapOvr>
    <a:masterClrMapping/>
  </p:clrMapOvr>
  <p:transition spd="med">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小结</a:t>
            </a:r>
            <a:endParaRPr lang="en-US" altLang="zh-CN" dirty="0"/>
          </a:p>
          <a:p>
            <a:pPr lvl="1"/>
            <a:r>
              <a:rPr lang="zh-CN" altLang="en-US" dirty="0"/>
              <a:t>处理器共性模型与体系架构</a:t>
            </a:r>
            <a:endParaRPr lang="en-US" altLang="zh-CN" dirty="0"/>
          </a:p>
          <a:p>
            <a:pPr lvl="1"/>
            <a:r>
              <a:rPr lang="zh-CN" altLang="en-US" dirty="0"/>
              <a:t>嵌入式处理器类型及其特点</a:t>
            </a:r>
            <a:endParaRPr lang="en-US" altLang="zh-CN" dirty="0"/>
          </a:p>
          <a:p>
            <a:pPr lvl="1"/>
            <a:r>
              <a:rPr lang="zh-CN" altLang="en-US" dirty="0"/>
              <a:t>典型嵌入式处理器体系</a:t>
            </a:r>
            <a:endParaRPr lang="en-US" altLang="zh-CN" dirty="0"/>
          </a:p>
          <a:p>
            <a:pPr lvl="1"/>
            <a:r>
              <a:rPr lang="zh-CN" altLang="en-US" dirty="0"/>
              <a:t>性能评价指标</a:t>
            </a: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4CA3740B-48FD-45C0-9C37-24627F0F7EDC}" type="slidenum">
              <a:rPr lang="zh-CN" altLang="en-US" smtClean="0"/>
              <a:pPr/>
              <a:t>67</a:t>
            </a:fld>
            <a:endParaRPr lang="zh-CN" altLang="en-US" dirty="0"/>
          </a:p>
        </p:txBody>
      </p:sp>
    </p:spTree>
    <p:extLst>
      <p:ext uri="{BB962C8B-B14F-4D97-AF65-F5344CB8AC3E}">
        <p14:creationId xmlns:p14="http://schemas.microsoft.com/office/powerpoint/2010/main" val="1593888920"/>
      </p:ext>
    </p:extLst>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F8F8D77E-BEAC-450A-91B2-D4A18DA2CE54}"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7</a:t>
            </a:fld>
            <a:endParaRPr lang="en-US" altLang="zh-CN" sz="2400" b="0" dirty="0">
              <a:solidFill>
                <a:schemeClr val="tx1">
                  <a:tint val="75000"/>
                </a:schemeClr>
              </a:solidFill>
              <a:latin typeface="+mn-lt"/>
              <a:ea typeface="+mn-ea"/>
              <a:cs typeface="+mn-cs"/>
            </a:endParaRPr>
          </a:p>
        </p:txBody>
      </p:sp>
      <p:grpSp>
        <p:nvGrpSpPr>
          <p:cNvPr id="10" name="组合 9"/>
          <p:cNvGrpSpPr>
            <a:grpSpLocks/>
          </p:cNvGrpSpPr>
          <p:nvPr/>
        </p:nvGrpSpPr>
        <p:grpSpPr bwMode="auto">
          <a:xfrm>
            <a:off x="647139" y="1296269"/>
            <a:ext cx="5562600" cy="1308100"/>
            <a:chOff x="838200" y="1371600"/>
            <a:chExt cx="5562600" cy="1308239"/>
          </a:xfrm>
        </p:grpSpPr>
        <p:pic>
          <p:nvPicPr>
            <p:cNvPr id="109579"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5562600"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0" name="矩形 5"/>
            <p:cNvSpPr>
              <a:spLocks noChangeArrowheads="1"/>
            </p:cNvSpPr>
            <p:nvPr/>
          </p:nvSpPr>
          <p:spPr bwMode="auto">
            <a:xfrm>
              <a:off x="2950086" y="2402840"/>
              <a:ext cx="1338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a:lnSpc>
                  <a:spcPct val="100000"/>
                </a:lnSpc>
                <a:spcBef>
                  <a:spcPct val="0"/>
                </a:spcBef>
                <a:spcAft>
                  <a:spcPct val="0"/>
                </a:spcAft>
                <a:buClrTx/>
                <a:buSzTx/>
                <a:buFontTx/>
                <a:buNone/>
              </a:pPr>
              <a:r>
                <a:rPr kumimoji="0" lang="en-US" altLang="zh-CN" sz="1200" b="0">
                  <a:solidFill>
                    <a:schemeClr val="tx1"/>
                  </a:solidFill>
                </a:rPr>
                <a:t>80x86</a:t>
              </a:r>
              <a:r>
                <a:rPr kumimoji="0" lang="zh-CN" altLang="zh-CN" sz="1200" b="0">
                  <a:solidFill>
                    <a:schemeClr val="tx1"/>
                  </a:solidFill>
                </a:rPr>
                <a:t>的指令格式</a:t>
              </a:r>
              <a:endParaRPr kumimoji="0" lang="zh-CN" altLang="en-US" sz="1200" b="0">
                <a:solidFill>
                  <a:schemeClr val="tx1"/>
                </a:solidFill>
                <a:latin typeface="Arial" panose="020B0604020202020204" pitchFamily="34" charset="0"/>
              </a:endParaRPr>
            </a:p>
          </p:txBody>
        </p:sp>
      </p:grpSp>
      <p:grpSp>
        <p:nvGrpSpPr>
          <p:cNvPr id="9" name="组合 8"/>
          <p:cNvGrpSpPr>
            <a:grpSpLocks/>
          </p:cNvGrpSpPr>
          <p:nvPr/>
        </p:nvGrpSpPr>
        <p:grpSpPr bwMode="auto">
          <a:xfrm>
            <a:off x="619073" y="4611330"/>
            <a:ext cx="6324600" cy="2089357"/>
            <a:chOff x="1447800" y="2901748"/>
            <a:chExt cx="6324600" cy="2089491"/>
          </a:xfrm>
        </p:grpSpPr>
        <p:pic>
          <p:nvPicPr>
            <p:cNvPr id="109577"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901748"/>
              <a:ext cx="6324600" cy="1812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8" name="矩形 7"/>
            <p:cNvSpPr>
              <a:spLocks noChangeArrowheads="1"/>
            </p:cNvSpPr>
            <p:nvPr/>
          </p:nvSpPr>
          <p:spPr bwMode="auto">
            <a:xfrm>
              <a:off x="3496654" y="4714240"/>
              <a:ext cx="22268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a:lnSpc>
                  <a:spcPct val="100000"/>
                </a:lnSpc>
                <a:spcBef>
                  <a:spcPct val="0"/>
                </a:spcBef>
                <a:spcAft>
                  <a:spcPct val="0"/>
                </a:spcAft>
                <a:buClrTx/>
                <a:buSzTx/>
                <a:buFontTx/>
                <a:buNone/>
              </a:pPr>
              <a:r>
                <a:rPr kumimoji="0" lang="zh-CN" altLang="zh-CN" sz="1200" b="0">
                  <a:solidFill>
                    <a:schemeClr val="tx1"/>
                  </a:solidFill>
                </a:rPr>
                <a:t>典型的</a:t>
              </a:r>
              <a:r>
                <a:rPr kumimoji="0" lang="en-US" altLang="zh-CN" sz="1200" b="0">
                  <a:solidFill>
                    <a:schemeClr val="tx1"/>
                  </a:solidFill>
                </a:rPr>
                <a:t>32</a:t>
              </a:r>
              <a:r>
                <a:rPr kumimoji="0" lang="zh-CN" altLang="zh-CN" sz="1200" b="0">
                  <a:solidFill>
                    <a:schemeClr val="tx1"/>
                  </a:solidFill>
                </a:rPr>
                <a:t>位</a:t>
              </a:r>
              <a:r>
                <a:rPr kumimoji="0" lang="en-US" altLang="zh-CN" sz="1200" b="0">
                  <a:solidFill>
                    <a:schemeClr val="tx1"/>
                  </a:solidFill>
                </a:rPr>
                <a:t>ARM</a:t>
              </a:r>
              <a:r>
                <a:rPr kumimoji="0" lang="zh-CN" altLang="zh-CN" sz="1200" b="0">
                  <a:solidFill>
                    <a:schemeClr val="tx1"/>
                  </a:solidFill>
                </a:rPr>
                <a:t>指令编码格式</a:t>
              </a:r>
              <a:endParaRPr kumimoji="0" lang="zh-CN" altLang="en-US" sz="1200" b="0">
                <a:solidFill>
                  <a:schemeClr val="tx1"/>
                </a:solidFill>
                <a:latin typeface="Arial" panose="020B0604020202020204" pitchFamily="34" charset="0"/>
              </a:endParaRPr>
            </a:p>
          </p:txBody>
        </p:sp>
      </p:grpSp>
      <p:grpSp>
        <p:nvGrpSpPr>
          <p:cNvPr id="13" name="组合 12"/>
          <p:cNvGrpSpPr>
            <a:grpSpLocks/>
          </p:cNvGrpSpPr>
          <p:nvPr/>
        </p:nvGrpSpPr>
        <p:grpSpPr bwMode="auto">
          <a:xfrm>
            <a:off x="3170904" y="2677242"/>
            <a:ext cx="5410200" cy="1822450"/>
            <a:chOff x="1981200" y="4953139"/>
            <a:chExt cx="5410200" cy="1823046"/>
          </a:xfrm>
        </p:grpSpPr>
        <p:pic>
          <p:nvPicPr>
            <p:cNvPr id="109575"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953139"/>
              <a:ext cx="5410200" cy="15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6" name="矩形 11"/>
            <p:cNvSpPr>
              <a:spLocks noChangeArrowheads="1"/>
            </p:cNvSpPr>
            <p:nvPr/>
          </p:nvSpPr>
          <p:spPr bwMode="auto">
            <a:xfrm>
              <a:off x="3722734" y="6499186"/>
              <a:ext cx="19271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a:lnSpc>
                  <a:spcPct val="100000"/>
                </a:lnSpc>
                <a:spcBef>
                  <a:spcPct val="0"/>
                </a:spcBef>
                <a:spcAft>
                  <a:spcPct val="0"/>
                </a:spcAft>
                <a:buClrTx/>
                <a:buSzTx/>
                <a:buFontTx/>
                <a:buNone/>
              </a:pPr>
              <a:r>
                <a:rPr kumimoji="0" lang="zh-CN" altLang="zh-CN" sz="1200" b="0">
                  <a:solidFill>
                    <a:schemeClr val="tx1"/>
                  </a:solidFill>
                </a:rPr>
                <a:t>典型的</a:t>
              </a:r>
              <a:r>
                <a:rPr kumimoji="0" lang="en-US" altLang="zh-CN" sz="1200" b="0">
                  <a:solidFill>
                    <a:schemeClr val="tx1"/>
                  </a:solidFill>
                </a:rPr>
                <a:t>32</a:t>
              </a:r>
              <a:r>
                <a:rPr kumimoji="0" lang="zh-CN" altLang="zh-CN" sz="1200" b="0">
                  <a:solidFill>
                    <a:schemeClr val="tx1"/>
                  </a:solidFill>
                </a:rPr>
                <a:t>位</a:t>
              </a:r>
              <a:r>
                <a:rPr kumimoji="0" lang="en-US" altLang="zh-CN" sz="1200" b="0">
                  <a:solidFill>
                    <a:schemeClr val="tx1"/>
                  </a:solidFill>
                </a:rPr>
                <a:t>MIPS</a:t>
              </a:r>
              <a:r>
                <a:rPr kumimoji="0" lang="zh-CN" altLang="zh-CN" sz="1200" b="0">
                  <a:solidFill>
                    <a:schemeClr val="tx1"/>
                  </a:solidFill>
                </a:rPr>
                <a:t>指令格式</a:t>
              </a:r>
              <a:endParaRPr kumimoji="0" lang="zh-CN" altLang="en-US" sz="1200" b="0">
                <a:solidFill>
                  <a:schemeClr val="tx1"/>
                </a:solidFill>
                <a:latin typeface="Arial" panose="020B0604020202020204" pitchFamily="34" charset="0"/>
              </a:endParaRPr>
            </a:p>
          </p:txBody>
        </p:sp>
      </p:grpSp>
      <p:sp>
        <p:nvSpPr>
          <p:cNvPr id="109574" name="矩形 13"/>
          <p:cNvSpPr>
            <a:spLocks noChangeArrowheads="1"/>
          </p:cNvSpPr>
          <p:nvPr/>
        </p:nvSpPr>
        <p:spPr bwMode="auto">
          <a:xfrm>
            <a:off x="508431" y="430146"/>
            <a:ext cx="7336656" cy="646112"/>
          </a:xfrm>
          <a:prstGeom prst="rect">
            <a:avLst/>
          </a:prstGeom>
          <a:solidFill>
            <a:srgbClr val="00B050"/>
          </a:solidFill>
          <a:ln>
            <a:noFill/>
          </a:ln>
        </p:spPr>
        <p:txBody>
          <a:bodyPr wrap="square">
            <a:spAutoFit/>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a:lnSpc>
                <a:spcPct val="100000"/>
              </a:lnSpc>
              <a:spcBef>
                <a:spcPct val="0"/>
              </a:spcBef>
              <a:spcAft>
                <a:spcPct val="0"/>
              </a:spcAft>
              <a:buClrTx/>
              <a:buSzTx/>
              <a:buFontTx/>
              <a:buNone/>
            </a:pPr>
            <a:r>
              <a:rPr kumimoji="0" lang="zh-CN" altLang="zh-CN" sz="1800" b="0" dirty="0">
                <a:solidFill>
                  <a:schemeClr val="tx1"/>
                </a:solidFill>
              </a:rPr>
              <a:t>对于不同系列的处理器，其操作码、指令格式及汇编语句通常不同，但对于同一系列的处理器其操作码、指令格式及汇编语言通常相同或相似</a:t>
            </a:r>
            <a:r>
              <a:rPr kumimoji="0" lang="zh-CN" altLang="en-US" sz="1800" b="0" dirty="0">
                <a:solidFill>
                  <a:schemeClr val="tx1"/>
                </a:solidFill>
              </a:rPr>
              <a:t>。</a:t>
            </a:r>
            <a:endParaRPr kumimoji="0" lang="zh-CN" altLang="en-US" sz="1800" b="0" dirty="0">
              <a:solidFill>
                <a:schemeClr val="tx1"/>
              </a:solidFill>
              <a:latin typeface="Arial" panose="020B0604020202020204" pitchFamily="34" charset="0"/>
            </a:endParaRPr>
          </a:p>
        </p:txBody>
      </p:sp>
    </p:spTree>
    <p:extLst>
      <p:ext uri="{BB962C8B-B14F-4D97-AF65-F5344CB8AC3E}">
        <p14:creationId xmlns:p14="http://schemas.microsoft.com/office/powerpoint/2010/main" val="1728176307"/>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10595" name="内容占位符 2"/>
          <p:cNvSpPr>
            <a:spLocks noGrp="1"/>
          </p:cNvSpPr>
          <p:nvPr>
            <p:ph idx="1"/>
          </p:nvPr>
        </p:nvSpPr>
        <p:spPr/>
        <p:txBody>
          <a:bodyPr/>
          <a:lstStyle/>
          <a:p>
            <a:pPr eaLnBrk="1" hangingPunct="1"/>
            <a:r>
              <a:rPr lang="zh-CN" altLang="en-US" sz="2600" dirty="0"/>
              <a:t>指令集（</a:t>
            </a:r>
            <a:r>
              <a:rPr lang="en-US" altLang="zh-CN" sz="2600" dirty="0"/>
              <a:t>ISA</a:t>
            </a:r>
            <a:r>
              <a:rPr lang="zh-CN" altLang="en-US" sz="2600" dirty="0"/>
              <a:t>）</a:t>
            </a:r>
            <a:endParaRPr lang="en-US" altLang="zh-CN" sz="2600" dirty="0"/>
          </a:p>
          <a:p>
            <a:pPr lvl="1" eaLnBrk="1" hangingPunct="1"/>
            <a:r>
              <a:rPr lang="zh-CN" altLang="en-US" sz="2000" dirty="0"/>
              <a:t>包括了一系列的机器操作码，以及由处理器执行的一组基本指令；</a:t>
            </a:r>
            <a:endParaRPr lang="en-US" altLang="zh-CN" sz="2000" dirty="0"/>
          </a:p>
          <a:p>
            <a:pPr lvl="1" eaLnBrk="1" hangingPunct="1"/>
            <a:r>
              <a:rPr lang="zh-CN" altLang="zh-CN" sz="2000" dirty="0"/>
              <a:t>是计算机体系结构中与程序设计相关的部分，与基本数据类型、寄存器、寻址模式、存储体系、中断、异常处理以及外部</a:t>
            </a:r>
            <a:r>
              <a:rPr lang="en-US" altLang="zh-CN" sz="2000" dirty="0"/>
              <a:t>I/O</a:t>
            </a:r>
            <a:r>
              <a:rPr lang="zh-CN" altLang="zh-CN" sz="2000" dirty="0"/>
              <a:t>操作等密切相关</a:t>
            </a:r>
            <a:r>
              <a:rPr lang="zh-CN" altLang="en-US" sz="2000" dirty="0"/>
              <a:t>；</a:t>
            </a:r>
            <a:endParaRPr lang="en-US" altLang="zh-CN" sz="2000" dirty="0"/>
          </a:p>
          <a:p>
            <a:pPr lvl="1" eaLnBrk="1" hangingPunct="1"/>
            <a:r>
              <a:rPr lang="zh-CN" altLang="zh-CN" sz="2000" dirty="0"/>
              <a:t>复杂指令集（</a:t>
            </a:r>
            <a:r>
              <a:rPr lang="en-US" altLang="zh-CN" sz="2000" dirty="0"/>
              <a:t>CISC</a:t>
            </a:r>
            <a:r>
              <a:rPr lang="zh-CN" altLang="zh-CN" sz="2000" dirty="0"/>
              <a:t>）</a:t>
            </a:r>
            <a:r>
              <a:rPr lang="zh-CN" altLang="en-US" sz="2000" dirty="0"/>
              <a:t>，</a:t>
            </a:r>
            <a:r>
              <a:rPr lang="zh-CN" altLang="zh-CN" sz="2000" dirty="0"/>
              <a:t>精简指令集（</a:t>
            </a:r>
            <a:r>
              <a:rPr lang="en-US" altLang="zh-CN" sz="2000" dirty="0"/>
              <a:t>RISC</a:t>
            </a:r>
            <a:r>
              <a:rPr lang="zh-CN" altLang="zh-CN" sz="2000" dirty="0"/>
              <a:t>）</a:t>
            </a:r>
            <a:r>
              <a:rPr lang="zh-CN" altLang="en-US" sz="2000" dirty="0"/>
              <a:t>；</a:t>
            </a:r>
            <a:endParaRPr lang="en-US" altLang="zh-CN" sz="2000" dirty="0"/>
          </a:p>
          <a:p>
            <a:pPr lvl="1" eaLnBrk="1" hangingPunct="1"/>
            <a:r>
              <a:rPr lang="zh-CN" altLang="zh-CN" sz="2000" dirty="0"/>
              <a:t>同一系列的处理器，即使微架构有所差异，但一般基于同一套指令集或同一套指令集的不同子集进行设计</a:t>
            </a:r>
            <a:endParaRPr lang="en-US" altLang="zh-CN" sz="2000" dirty="0"/>
          </a:p>
          <a:p>
            <a:pPr lvl="1" eaLnBrk="1" hangingPunct="1"/>
            <a:r>
              <a:rPr lang="zh-CN" altLang="zh-CN" sz="2000" dirty="0"/>
              <a:t>同一微处理器也可以同时支持多套指令集</a:t>
            </a:r>
            <a:r>
              <a:rPr lang="en-US" altLang="zh-CN" sz="2000" dirty="0"/>
              <a:t>,</a:t>
            </a:r>
            <a:r>
              <a:rPr lang="zh-CN" altLang="zh-CN" sz="2000" dirty="0"/>
              <a:t>如，</a:t>
            </a:r>
            <a:r>
              <a:rPr lang="en-US" altLang="zh-CN" sz="2000" dirty="0"/>
              <a:t>ARM</a:t>
            </a:r>
            <a:r>
              <a:rPr lang="zh-CN" altLang="zh-CN" sz="2000" dirty="0"/>
              <a:t>处理器可采用</a:t>
            </a:r>
            <a:r>
              <a:rPr lang="en-US" altLang="zh-CN" sz="2000" dirty="0"/>
              <a:t>32</a:t>
            </a:r>
            <a:r>
              <a:rPr lang="zh-CN" altLang="zh-CN" sz="2000" dirty="0"/>
              <a:t>位</a:t>
            </a:r>
            <a:r>
              <a:rPr lang="en-US" altLang="zh-CN" sz="2000" dirty="0"/>
              <a:t>ARM</a:t>
            </a:r>
            <a:r>
              <a:rPr lang="zh-CN" altLang="zh-CN" sz="2000" dirty="0"/>
              <a:t>指令集和</a:t>
            </a:r>
            <a:r>
              <a:rPr lang="en-US" altLang="zh-CN" sz="2000" dirty="0"/>
              <a:t>16</a:t>
            </a:r>
            <a:r>
              <a:rPr lang="zh-CN" altLang="zh-CN" sz="2000" dirty="0"/>
              <a:t>位</a:t>
            </a:r>
            <a:r>
              <a:rPr lang="en-US" altLang="zh-CN" sz="2000" dirty="0"/>
              <a:t>Thumb</a:t>
            </a:r>
            <a:r>
              <a:rPr lang="zh-CN" altLang="zh-CN" sz="2000" dirty="0"/>
              <a:t>指令集</a:t>
            </a:r>
            <a:r>
              <a:rPr lang="zh-CN" altLang="en-US" sz="2000" dirty="0"/>
              <a:t>等</a:t>
            </a:r>
            <a:r>
              <a:rPr lang="zh-CN" altLang="zh-CN" sz="2000" dirty="0"/>
              <a:t>。</a:t>
            </a:r>
            <a:endParaRPr lang="zh-CN" altLang="en-US" dirty="0"/>
          </a:p>
        </p:txBody>
      </p:sp>
      <p:sp>
        <p:nvSpPr>
          <p:cNvPr id="11059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78AFABB1-C2D2-41C7-BE64-16CD568D300E}"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8</a:t>
            </a:fld>
            <a:endParaRPr lang="en-US" altLang="zh-CN" sz="2400" b="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574116720"/>
      </p:ext>
    </p:extLst>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sz="2400" dirty="0"/>
              <a:t>冯</a:t>
            </a:r>
            <a:r>
              <a:rPr lang="en-US" altLang="zh-CN" sz="2400" dirty="0"/>
              <a:t>·</a:t>
            </a:r>
            <a:r>
              <a:rPr lang="zh-CN" altLang="zh-CN" sz="2400" dirty="0"/>
              <a:t>诺依曼</a:t>
            </a:r>
            <a:r>
              <a:rPr lang="zh-CN" altLang="en-US" sz="2400" dirty="0"/>
              <a:t>结构</a:t>
            </a:r>
            <a:r>
              <a:rPr lang="zh-CN" altLang="zh-CN" sz="2400" dirty="0"/>
              <a:t>（</a:t>
            </a:r>
            <a:r>
              <a:rPr lang="en-US" altLang="zh-CN" sz="2400" dirty="0"/>
              <a:t>Von Neumann architecture</a:t>
            </a:r>
            <a:r>
              <a:rPr lang="zh-CN" altLang="zh-CN" sz="2400" dirty="0"/>
              <a:t>）</a:t>
            </a:r>
            <a:endParaRPr lang="en-US" altLang="zh-CN" sz="2400" dirty="0"/>
          </a:p>
          <a:p>
            <a:pPr lvl="1"/>
            <a:r>
              <a:rPr lang="zh-CN" altLang="zh-CN" sz="2200" dirty="0"/>
              <a:t>是一种将程序指令和数据存储在同一存储器，并使用同一套总线传输的计算机体系结构，用于实现通用图灵机</a:t>
            </a:r>
            <a:r>
              <a:rPr lang="zh-CN" altLang="en-US" sz="2200" dirty="0"/>
              <a:t>；</a:t>
            </a:r>
            <a:endParaRPr lang="en-US" altLang="zh-CN" sz="2200" dirty="0"/>
          </a:p>
          <a:p>
            <a:pPr lvl="1"/>
            <a:r>
              <a:rPr lang="zh-CN" altLang="en-US" sz="2200" dirty="0"/>
              <a:t>程序、数据存储在</a:t>
            </a:r>
            <a:r>
              <a:rPr lang="zh-CN" altLang="zh-CN" sz="2200" dirty="0"/>
              <a:t>同一存储器</a:t>
            </a:r>
            <a:r>
              <a:rPr lang="zh-CN" altLang="en-US" sz="2200" dirty="0"/>
              <a:t>，因此程序指令和数据具有相同的宽度，取指令和取操作数以分时复用的方式在同一套总线上进行</a:t>
            </a:r>
            <a:r>
              <a:rPr lang="en-US" altLang="zh-CN" sz="2200" dirty="0">
                <a:sym typeface="Wingdings" panose="05000000000000000000" pitchFamily="2" charset="2"/>
              </a:rPr>
              <a:t></a:t>
            </a:r>
            <a:r>
              <a:rPr lang="zh-CN" altLang="en-US" sz="2200" dirty="0">
                <a:sym typeface="Wingdings" panose="05000000000000000000" pitchFamily="2" charset="2"/>
              </a:rPr>
              <a:t>冯</a:t>
            </a:r>
            <a:r>
              <a:rPr lang="en-US" altLang="zh-CN" sz="2200" dirty="0">
                <a:sym typeface="Wingdings" panose="05000000000000000000" pitchFamily="2" charset="2"/>
              </a:rPr>
              <a:t>·</a:t>
            </a:r>
            <a:r>
              <a:rPr lang="zh-CN" altLang="en-US" sz="2200" dirty="0">
                <a:sym typeface="Wingdings" panose="05000000000000000000" pitchFamily="2" charset="2"/>
              </a:rPr>
              <a:t>诺依曼瓶颈。</a:t>
            </a:r>
            <a:endParaRPr lang="en-US" altLang="zh-CN" sz="2200" dirty="0">
              <a:sym typeface="Wingdings" panose="05000000000000000000" pitchFamily="2" charset="2"/>
            </a:endParaRPr>
          </a:p>
          <a:p>
            <a:pPr lvl="1"/>
            <a:r>
              <a:rPr lang="zh-CN" altLang="zh-CN" sz="2200" dirty="0"/>
              <a:t>早期的微处理器大多采用冯</a:t>
            </a:r>
            <a:r>
              <a:rPr lang="en-US" altLang="zh-CN" sz="2200" dirty="0"/>
              <a:t>·</a:t>
            </a:r>
            <a:r>
              <a:rPr lang="zh-CN" altLang="zh-CN" sz="2200" dirty="0"/>
              <a:t>诺依曼结构设计</a:t>
            </a:r>
            <a:endParaRPr lang="en-US" altLang="zh-CN" sz="2200" dirty="0"/>
          </a:p>
          <a:p>
            <a:pPr lvl="2"/>
            <a:r>
              <a:rPr lang="en-US" altLang="zh-CN" sz="1600" dirty="0"/>
              <a:t>Intel</a:t>
            </a:r>
            <a:r>
              <a:rPr lang="zh-CN" altLang="zh-CN" sz="1600" dirty="0"/>
              <a:t>公司的</a:t>
            </a:r>
            <a:r>
              <a:rPr lang="en-US" altLang="zh-CN" sz="1600" dirty="0"/>
              <a:t>x86</a:t>
            </a:r>
            <a:r>
              <a:rPr lang="zh-CN" altLang="zh-CN" sz="1600" dirty="0"/>
              <a:t>系列微处理器</a:t>
            </a:r>
            <a:endParaRPr lang="en-US" altLang="zh-CN" sz="1600" dirty="0"/>
          </a:p>
          <a:p>
            <a:pPr lvl="2"/>
            <a:r>
              <a:rPr lang="en-US" altLang="zh-CN" sz="1600" dirty="0"/>
              <a:t>TI</a:t>
            </a:r>
            <a:r>
              <a:rPr lang="zh-CN" altLang="zh-CN" sz="1600" dirty="0"/>
              <a:t>公司的</a:t>
            </a:r>
            <a:r>
              <a:rPr lang="en-US" altLang="zh-CN" sz="1600" dirty="0"/>
              <a:t>MSP430</a:t>
            </a:r>
            <a:r>
              <a:rPr lang="zh-CN" altLang="zh-CN" sz="1600" dirty="0"/>
              <a:t>处理器</a:t>
            </a:r>
            <a:endParaRPr lang="en-US" altLang="zh-CN" sz="1600" dirty="0"/>
          </a:p>
          <a:p>
            <a:pPr lvl="2"/>
            <a:r>
              <a:rPr lang="en-US" altLang="zh-CN" sz="1600" dirty="0"/>
              <a:t>MIPS</a:t>
            </a:r>
            <a:r>
              <a:rPr lang="zh-CN" altLang="zh-CN" sz="1600" dirty="0"/>
              <a:t>公司的</a:t>
            </a:r>
            <a:r>
              <a:rPr lang="en-US" altLang="zh-CN" sz="1600" dirty="0"/>
              <a:t>MIPS</a:t>
            </a:r>
            <a:r>
              <a:rPr lang="zh-CN" altLang="zh-CN" sz="1600" dirty="0"/>
              <a:t>处理器</a:t>
            </a:r>
            <a:endParaRPr lang="en-US" altLang="zh-CN" sz="1600" dirty="0"/>
          </a:p>
          <a:p>
            <a:pPr lvl="2"/>
            <a:r>
              <a:rPr lang="en-US" altLang="zh-CN" sz="1600" dirty="0"/>
              <a:t>ARM</a:t>
            </a:r>
            <a:r>
              <a:rPr lang="zh-CN" altLang="en-US" sz="1600" dirty="0"/>
              <a:t>公司的</a:t>
            </a:r>
            <a:r>
              <a:rPr lang="en-US" altLang="zh-CN" sz="1600" dirty="0"/>
              <a:t>ARMv4T</a:t>
            </a:r>
            <a:r>
              <a:rPr lang="zh-CN" altLang="en-US" sz="1600" dirty="0"/>
              <a:t>内核架构等</a:t>
            </a:r>
            <a:endParaRPr lang="zh-CN" altLang="en-US" dirty="0"/>
          </a:p>
        </p:txBody>
      </p:sp>
      <p:sp>
        <p:nvSpPr>
          <p:cNvPr id="1116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lnSpc>
                <a:spcPct val="100000"/>
              </a:lnSpc>
              <a:spcBef>
                <a:spcPct val="0"/>
              </a:spcBef>
              <a:spcAft>
                <a:spcPct val="0"/>
              </a:spcAft>
              <a:buClrTx/>
              <a:buSzTx/>
              <a:buNone/>
            </a:pPr>
            <a:fld id="{1DC5FA44-ED4F-4017-B933-AC82FE39F90A}" type="slidenum">
              <a:rPr lang="en-US" altLang="zh-CN" sz="2400" b="0">
                <a:solidFill>
                  <a:schemeClr val="tx1">
                    <a:tint val="75000"/>
                  </a:schemeClr>
                </a:solidFill>
                <a:latin typeface="+mn-lt"/>
                <a:ea typeface="+mn-ea"/>
                <a:cs typeface="+mn-cs"/>
              </a:rPr>
              <a:pPr algn="ctr">
                <a:lnSpc>
                  <a:spcPct val="100000"/>
                </a:lnSpc>
                <a:spcBef>
                  <a:spcPct val="0"/>
                </a:spcBef>
                <a:spcAft>
                  <a:spcPct val="0"/>
                </a:spcAft>
                <a:buClrTx/>
                <a:buSzTx/>
                <a:buNone/>
              </a:pPr>
              <a:t>9</a:t>
            </a:fld>
            <a:endParaRPr lang="en-US" altLang="zh-CN" sz="2400" b="0" dirty="0">
              <a:solidFill>
                <a:schemeClr val="tx1">
                  <a:tint val="75000"/>
                </a:schemeClr>
              </a:solidFill>
              <a:latin typeface="+mn-lt"/>
              <a:ea typeface="+mn-ea"/>
              <a:cs typeface="+mn-cs"/>
            </a:endParaRPr>
          </a:p>
        </p:txBody>
      </p:sp>
      <p:sp>
        <p:nvSpPr>
          <p:cNvPr id="7" name="圆角矩形 6"/>
          <p:cNvSpPr>
            <a:spLocks noChangeArrowheads="1"/>
          </p:cNvSpPr>
          <p:nvPr/>
        </p:nvSpPr>
        <p:spPr bwMode="auto">
          <a:xfrm>
            <a:off x="1752600" y="2590800"/>
            <a:ext cx="5791200" cy="1828800"/>
          </a:xfrm>
          <a:prstGeom prst="roundRect">
            <a:avLst>
              <a:gd name="adj" fmla="val 3542"/>
            </a:avLst>
          </a:prstGeom>
          <a:solidFill>
            <a:schemeClr val="tx1"/>
          </a:solidFill>
          <a:ln w="9525" algn="ctr">
            <a:solidFill>
              <a:srgbClr val="008000"/>
            </a:solidFill>
            <a:round/>
            <a:headEnd/>
            <a:tailEnd/>
          </a:ln>
        </p:spPr>
        <p:txBody>
          <a:bodyPr anchor="ctr"/>
          <a:lstStyle>
            <a:lvl1pPr marL="342900" indent="-342900" algn="just">
              <a:lnSpc>
                <a:spcPct val="110000"/>
              </a:lnSpc>
              <a:spcBef>
                <a:spcPct val="10000"/>
              </a:spcBef>
              <a:spcAft>
                <a:spcPct val="10000"/>
              </a:spcAft>
              <a:buClr>
                <a:srgbClr val="FF0000"/>
              </a:buClr>
              <a:buSzPct val="90000"/>
              <a:buFont typeface="Wingdings" panose="05000000000000000000" pitchFamily="2" charset="2"/>
              <a:buChar char="o"/>
              <a:defRPr kumimoji="1" sz="2800" b="1">
                <a:solidFill>
                  <a:srgbClr val="000099"/>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just">
              <a:lnSpc>
                <a:spcPct val="110000"/>
              </a:lnSpc>
              <a:spcBef>
                <a:spcPct val="10000"/>
              </a:spcBef>
              <a:spcAft>
                <a:spcPct val="10000"/>
              </a:spcAft>
              <a:buClr>
                <a:srgbClr val="00FF00"/>
              </a:buClr>
              <a:buSzPct val="90000"/>
              <a:buFont typeface="Wingdings" panose="05000000000000000000" pitchFamily="2" charset="2"/>
              <a:buChar char="o"/>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just">
              <a:lnSpc>
                <a:spcPct val="110000"/>
              </a:lnSpc>
              <a:spcBef>
                <a:spcPct val="10000"/>
              </a:spcBef>
              <a:spcAft>
                <a:spcPct val="10000"/>
              </a:spcAft>
              <a:buClr>
                <a:srgbClr val="0000FF"/>
              </a:buClr>
              <a:buSzPct val="90000"/>
              <a:buFont typeface="Wingdings" panose="05000000000000000000" pitchFamily="2" charset="2"/>
              <a:buChar char="o"/>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l">
              <a:lnSpc>
                <a:spcPct val="100000"/>
              </a:lnSpc>
              <a:spcBef>
                <a:spcPct val="0"/>
              </a:spcBef>
              <a:spcAft>
                <a:spcPct val="0"/>
              </a:spcAft>
              <a:buClrTx/>
              <a:buSzTx/>
              <a:buFont typeface="Arial" panose="020B0604020202020204" pitchFamily="34" charset="0"/>
              <a:buAutoNum type="alphaLcPeriod"/>
            </a:pPr>
            <a:r>
              <a:rPr kumimoji="0" lang="zh-CN" altLang="zh-CN" sz="2000" b="0">
                <a:solidFill>
                  <a:schemeClr val="bg2"/>
                </a:solidFill>
              </a:rPr>
              <a:t>一个存储器，实现程序指令和数据的存储；</a:t>
            </a:r>
          </a:p>
          <a:p>
            <a:pPr algn="l">
              <a:lnSpc>
                <a:spcPct val="100000"/>
              </a:lnSpc>
              <a:spcBef>
                <a:spcPct val="0"/>
              </a:spcBef>
              <a:spcAft>
                <a:spcPct val="0"/>
              </a:spcAft>
              <a:buClrTx/>
              <a:buSzTx/>
              <a:buFont typeface="Arial" panose="020B0604020202020204" pitchFamily="34" charset="0"/>
              <a:buAutoNum type="alphaLcPeriod"/>
            </a:pPr>
            <a:r>
              <a:rPr kumimoji="0" lang="zh-CN" altLang="zh-CN" sz="2000" b="0">
                <a:solidFill>
                  <a:schemeClr val="bg2"/>
                </a:solidFill>
              </a:rPr>
              <a:t>一个控制器，控制程序的运行；</a:t>
            </a:r>
          </a:p>
          <a:p>
            <a:pPr algn="l">
              <a:lnSpc>
                <a:spcPct val="100000"/>
              </a:lnSpc>
              <a:spcBef>
                <a:spcPct val="0"/>
              </a:spcBef>
              <a:spcAft>
                <a:spcPct val="0"/>
              </a:spcAft>
              <a:buClrTx/>
              <a:buSzTx/>
              <a:buFont typeface="Arial" panose="020B0604020202020204" pitchFamily="34" charset="0"/>
              <a:buAutoNum type="alphaLcPeriod"/>
            </a:pPr>
            <a:r>
              <a:rPr kumimoji="0" lang="zh-CN" altLang="zh-CN" sz="2000" b="0">
                <a:solidFill>
                  <a:schemeClr val="bg2"/>
                </a:solidFill>
              </a:rPr>
              <a:t>一个运算器，用于完成算术、逻辑运算；</a:t>
            </a:r>
          </a:p>
          <a:p>
            <a:pPr algn="l">
              <a:lnSpc>
                <a:spcPct val="100000"/>
              </a:lnSpc>
              <a:spcBef>
                <a:spcPct val="0"/>
              </a:spcBef>
              <a:spcAft>
                <a:spcPct val="0"/>
              </a:spcAft>
              <a:buClrTx/>
              <a:buSzTx/>
              <a:buFont typeface="Arial" panose="020B0604020202020204" pitchFamily="34" charset="0"/>
              <a:buAutoNum type="alphaLcPeriod"/>
            </a:pPr>
            <a:r>
              <a:rPr kumimoji="0" lang="zh-CN" altLang="zh-CN" sz="2000" b="0">
                <a:solidFill>
                  <a:schemeClr val="bg2"/>
                </a:solidFill>
              </a:rPr>
              <a:t>输入和输出设备，用于进行人机交互和通信。</a:t>
            </a: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563599239"/>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30" presetClass="exit" presetSubtype="0" fill="hold" grpId="1" nodeType="clickEffect">
                                  <p:stCondLst>
                                    <p:cond delay="0"/>
                                  </p:stCondLst>
                                  <p:childTnLst>
                                    <p:animEffect transition="out" filter="fade">
                                      <p:cBhvr>
                                        <p:cTn id="12" dur="400" accel="100000">
                                          <p:stCondLst>
                                            <p:cond delay="100"/>
                                          </p:stCondLst>
                                        </p:cTn>
                                        <p:tgtEl>
                                          <p:spTgt spid="7"/>
                                        </p:tgtEl>
                                      </p:cBhvr>
                                    </p:animEffect>
                                    <p:anim calcmode="lin" valueType="num">
                                      <p:cBhvr>
                                        <p:cTn id="13" dur="400" accel="100000">
                                          <p:stCondLst>
                                            <p:cond delay="100"/>
                                          </p:stCondLst>
                                        </p:cTn>
                                        <p:tgtEl>
                                          <p:spTgt spid="7"/>
                                        </p:tgtEl>
                                        <p:attrNameLst>
                                          <p:attrName>style.rotation</p:attrName>
                                        </p:attrNameLst>
                                      </p:cBhvr>
                                      <p:tavLst>
                                        <p:tav tm="0">
                                          <p:val>
                                            <p:fltVal val="0"/>
                                          </p:val>
                                        </p:tav>
                                        <p:tav tm="100000">
                                          <p:val>
                                            <p:fltVal val="-90"/>
                                          </p:val>
                                        </p:tav>
                                      </p:tavLst>
                                    </p:anim>
                                    <p:anim calcmode="lin" valueType="num">
                                      <p:cBhvr>
                                        <p:cTn id="14" dur="100" decel="100000"/>
                                        <p:tgtEl>
                                          <p:spTgt spid="7"/>
                                        </p:tgtEl>
                                        <p:attrNameLst>
                                          <p:attrName>ppt_x</p:attrName>
                                        </p:attrNameLst>
                                      </p:cBhvr>
                                      <p:tavLst>
                                        <p:tav tm="0">
                                          <p:val>
                                            <p:strVal val="ppt_x"/>
                                          </p:val>
                                        </p:tav>
                                        <p:tav tm="100000">
                                          <p:val>
                                            <p:strVal val="ppt_x-0.05"/>
                                          </p:val>
                                        </p:tav>
                                      </p:tavLst>
                                    </p:anim>
                                    <p:anim calcmode="lin" valueType="num">
                                      <p:cBhvr>
                                        <p:cTn id="15" dur="100" decel="100000"/>
                                        <p:tgtEl>
                                          <p:spTgt spid="7"/>
                                        </p:tgtEl>
                                        <p:attrNameLst>
                                          <p:attrName>ppt_y</p:attrName>
                                        </p:attrNameLst>
                                      </p:cBhvr>
                                      <p:tavLst>
                                        <p:tav tm="0">
                                          <p:val>
                                            <p:strVal val="ppt_y"/>
                                          </p:val>
                                        </p:tav>
                                        <p:tav tm="100000">
                                          <p:val>
                                            <p:strVal val="ppt_y+0.1"/>
                                          </p:val>
                                        </p:tav>
                                      </p:tavLst>
                                    </p:anim>
                                    <p:anim calcmode="lin" valueType="num">
                                      <p:cBhvr>
                                        <p:cTn id="16" dur="400" accel="100000">
                                          <p:stCondLst>
                                            <p:cond delay="100"/>
                                          </p:stCondLst>
                                        </p:cTn>
                                        <p:tgtEl>
                                          <p:spTgt spid="7"/>
                                        </p:tgtEl>
                                        <p:attrNameLst>
                                          <p:attrName>ppt_x</p:attrName>
                                        </p:attrNameLst>
                                      </p:cBhvr>
                                      <p:tavLst>
                                        <p:tav tm="0">
                                          <p:val>
                                            <p:strVal val="ppt_x"/>
                                          </p:val>
                                        </p:tav>
                                        <p:tav tm="100000">
                                          <p:val>
                                            <p:strVal val="ppt_x+0.4+0.05"/>
                                          </p:val>
                                        </p:tav>
                                      </p:tavLst>
                                    </p:anim>
                                    <p:anim calcmode="lin" valueType="num">
                                      <p:cBhvr>
                                        <p:cTn id="17" dur="400" accel="100000">
                                          <p:stCondLst>
                                            <p:cond delay="100"/>
                                          </p:stCondLst>
                                        </p:cTn>
                                        <p:tgtEl>
                                          <p:spTgt spid="7"/>
                                        </p:tgtEl>
                                        <p:attrNameLst>
                                          <p:attrName>ppt_y</p:attrName>
                                        </p:attrNameLst>
                                      </p:cBhvr>
                                      <p:tavLst>
                                        <p:tav tm="0">
                                          <p:val>
                                            <p:strVal val="ppt_y"/>
                                          </p:val>
                                        </p:tav>
                                        <p:tav tm="100000">
                                          <p:val>
                                            <p:strVal val="ppt_y-0.4-0.1"/>
                                          </p:val>
                                        </p:tav>
                                      </p:tavLst>
                                    </p:anim>
                                    <p:set>
                                      <p:cBhvr>
                                        <p:cTn id="18" dur="1" fill="hold">
                                          <p:stCondLst>
                                            <p:cond delay="499"/>
                                          </p:stCondLst>
                                        </p:cTn>
                                        <p:tgtEl>
                                          <p:spTgt spid="7"/>
                                        </p:tgtEl>
                                        <p:attrNameLst>
                                          <p:attrName>style.visibility</p:attrName>
                                        </p:attrNameLst>
                                      </p:cBhvr>
                                      <p:to>
                                        <p:strVal val="hidden"/>
                                      </p:to>
                                    </p:set>
                                  </p:childTnLst>
                                </p:cTn>
                              </p:par>
                              <p:par>
                                <p:cTn id="19" presetID="19" presetClass="emph" presetSubtype="0" fill="hold" nodeType="withEffect">
                                  <p:stCondLst>
                                    <p:cond delay="0"/>
                                  </p:stCondLst>
                                  <p:childTnLst>
                                    <p:animClr clrSpc="rgb" dir="cw">
                                      <p:cBhvr override="childStyle">
                                        <p:cTn id="20" dur="250" fill="hold"/>
                                        <p:tgtEl>
                                          <p:spTgt spid="3">
                                            <p:txEl>
                                              <p:pRg st="1" end="1"/>
                                            </p:txEl>
                                          </p:spTgt>
                                        </p:tgtEl>
                                        <p:attrNameLst>
                                          <p:attrName>style.color</p:attrName>
                                        </p:attrNameLst>
                                      </p:cBhvr>
                                      <p:to>
                                        <a:srgbClr val="D8D8D8"/>
                                      </p:to>
                                    </p:animClr>
                                    <p:animClr clrSpc="rgb" dir="cw">
                                      <p:cBhvr>
                                        <p:cTn id="21" dur="250" fill="hold"/>
                                        <p:tgtEl>
                                          <p:spTgt spid="3">
                                            <p:txEl>
                                              <p:pRg st="1" end="1"/>
                                            </p:txEl>
                                          </p:spTgt>
                                        </p:tgtEl>
                                        <p:attrNameLst>
                                          <p:attrName>fillcolor</p:attrName>
                                        </p:attrNameLst>
                                      </p:cBhvr>
                                      <p:to>
                                        <a:srgbClr val="D8D8D8"/>
                                      </p:to>
                                    </p:animClr>
                                    <p:set>
                                      <p:cBhvr>
                                        <p:cTn id="22" dur="250" fill="hold"/>
                                        <p:tgtEl>
                                          <p:spTgt spid="3">
                                            <p:txEl>
                                              <p:pRg st="1" end="1"/>
                                            </p:txEl>
                                          </p:spTgt>
                                        </p:tgtEl>
                                        <p:attrNameLst>
                                          <p:attrName>fill.type</p:attrName>
                                        </p:attrNameLst>
                                      </p:cBhvr>
                                      <p:to>
                                        <p:strVal val="solid"/>
                                      </p:to>
                                    </p:set>
                                    <p:set>
                                      <p:cBhvr>
                                        <p:cTn id="23" dur="250" fill="hold"/>
                                        <p:tgtEl>
                                          <p:spTgt spid="3">
                                            <p:txEl>
                                              <p:pRg st="1" end="1"/>
                                            </p:txEl>
                                          </p:spTgt>
                                        </p:tgtEl>
                                        <p:attrNameLst>
                                          <p:attrName>fill.on</p:attrName>
                                        </p:attrNameLst>
                                      </p:cBhvr>
                                      <p:to>
                                        <p:strVal val="true"/>
                                      </p:to>
                                    </p:se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9" presetClass="emph" presetSubtype="0" fill="hold" nodeType="clickEffect">
                                  <p:stCondLst>
                                    <p:cond delay="0"/>
                                  </p:stCondLst>
                                  <p:childTnLst>
                                    <p:animClr clrSpc="rgb" dir="cw">
                                      <p:cBhvr override="childStyle">
                                        <p:cTn id="30" dur="250" fill="hold"/>
                                        <p:tgtEl>
                                          <p:spTgt spid="3">
                                            <p:txEl>
                                              <p:pRg st="2" end="2"/>
                                            </p:txEl>
                                          </p:spTgt>
                                        </p:tgtEl>
                                        <p:attrNameLst>
                                          <p:attrName>style.color</p:attrName>
                                        </p:attrNameLst>
                                      </p:cBhvr>
                                      <p:to>
                                        <a:srgbClr val="D8D8D8"/>
                                      </p:to>
                                    </p:animClr>
                                    <p:animClr clrSpc="rgb" dir="cw">
                                      <p:cBhvr>
                                        <p:cTn id="31" dur="250" fill="hold"/>
                                        <p:tgtEl>
                                          <p:spTgt spid="3">
                                            <p:txEl>
                                              <p:pRg st="2" end="2"/>
                                            </p:txEl>
                                          </p:spTgt>
                                        </p:tgtEl>
                                        <p:attrNameLst>
                                          <p:attrName>fillcolor</p:attrName>
                                        </p:attrNameLst>
                                      </p:cBhvr>
                                      <p:to>
                                        <a:srgbClr val="D8D8D8"/>
                                      </p:to>
                                    </p:animClr>
                                    <p:set>
                                      <p:cBhvr>
                                        <p:cTn id="32" dur="250" fill="hold"/>
                                        <p:tgtEl>
                                          <p:spTgt spid="3">
                                            <p:txEl>
                                              <p:pRg st="2" end="2"/>
                                            </p:txEl>
                                          </p:spTgt>
                                        </p:tgtEl>
                                        <p:attrNameLst>
                                          <p:attrName>fill.type</p:attrName>
                                        </p:attrNameLst>
                                      </p:cBhvr>
                                      <p:to>
                                        <p:strVal val="solid"/>
                                      </p:to>
                                    </p:set>
                                    <p:set>
                                      <p:cBhvr>
                                        <p:cTn id="33" dur="250" fill="hold"/>
                                        <p:tgtEl>
                                          <p:spTgt spid="3">
                                            <p:txEl>
                                              <p:pRg st="2" end="2"/>
                                            </p:txEl>
                                          </p:spTgt>
                                        </p:tgtEl>
                                        <p:attrNameLst>
                                          <p:attrName>fill.on</p:attrName>
                                        </p:attrNameLst>
                                      </p:cBhvr>
                                      <p:to>
                                        <p:strVal val="true"/>
                                      </p:to>
                                    </p:set>
                                  </p:childTnLst>
                                </p:cTn>
                              </p:par>
                            </p:childTnLst>
                          </p:cTn>
                        </p:par>
                        <p:par>
                          <p:cTn id="34" fill="hold" nodeType="afterGroup">
                            <p:stCondLst>
                              <p:cond delay="250"/>
                            </p:stCondLst>
                            <p:childTnLst>
                              <p:par>
                                <p:cTn id="35" presetID="1" presetClass="entr" presetSubtype="0" fill="hold" nodeType="after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par>
                          <p:cTn id="37" fill="hold" nodeType="afterGroup">
                            <p:stCondLst>
                              <p:cond delay="250"/>
                            </p:stCondLst>
                            <p:childTnLst>
                              <p:par>
                                <p:cTn id="38" presetID="1" presetClass="entr" presetSubtype="0" fill="hold"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par>
                          <p:cTn id="40" fill="hold" nodeType="afterGroup">
                            <p:stCondLst>
                              <p:cond delay="250"/>
                            </p:stCondLst>
                            <p:childTnLst>
                              <p:par>
                                <p:cTn id="41" presetID="1" presetClass="entr" presetSubtype="0"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par>
                          <p:cTn id="43" fill="hold" nodeType="afterGroup">
                            <p:stCondLst>
                              <p:cond delay="250"/>
                            </p:stCondLst>
                            <p:childTnLst>
                              <p:par>
                                <p:cTn id="44" presetID="1" presetClass="entr" presetSubtype="0" fill="hold" nodeType="after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childTnLst>
                          </p:cTn>
                        </p:par>
                        <p:par>
                          <p:cTn id="46" fill="hold" nodeType="afterGroup">
                            <p:stCondLst>
                              <p:cond delay="250"/>
                            </p:stCondLst>
                            <p:childTnLst>
                              <p:par>
                                <p:cTn id="47" presetID="1" presetClass="entr" presetSubtype="0" fill="hold"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9" presetClass="emph" presetSubtype="0" fill="hold" nodeType="clickEffect">
                                  <p:stCondLst>
                                    <p:cond delay="0"/>
                                  </p:stCondLst>
                                  <p:childTnLst>
                                    <p:animClr clrSpc="rgb" dir="cw">
                                      <p:cBhvr override="childStyle">
                                        <p:cTn id="52" dur="500" fill="hold"/>
                                        <p:tgtEl>
                                          <p:spTgt spid="3">
                                            <p:txEl>
                                              <p:pRg st="3" end="3"/>
                                            </p:txEl>
                                          </p:spTgt>
                                        </p:tgtEl>
                                        <p:attrNameLst>
                                          <p:attrName>style.color</p:attrName>
                                        </p:attrNameLst>
                                      </p:cBhvr>
                                      <p:to>
                                        <a:srgbClr val="D8D8D8"/>
                                      </p:to>
                                    </p:animClr>
                                    <p:animClr clrSpc="rgb" dir="cw">
                                      <p:cBhvr>
                                        <p:cTn id="53" dur="500" fill="hold"/>
                                        <p:tgtEl>
                                          <p:spTgt spid="3">
                                            <p:txEl>
                                              <p:pRg st="3" end="3"/>
                                            </p:txEl>
                                          </p:spTgt>
                                        </p:tgtEl>
                                        <p:attrNameLst>
                                          <p:attrName>fillcolor</p:attrName>
                                        </p:attrNameLst>
                                      </p:cBhvr>
                                      <p:to>
                                        <a:srgbClr val="D8D8D8"/>
                                      </p:to>
                                    </p:animClr>
                                    <p:set>
                                      <p:cBhvr>
                                        <p:cTn id="54" dur="500" fill="hold"/>
                                        <p:tgtEl>
                                          <p:spTgt spid="3">
                                            <p:txEl>
                                              <p:pRg st="3" end="3"/>
                                            </p:txEl>
                                          </p:spTgt>
                                        </p:tgtEl>
                                        <p:attrNameLst>
                                          <p:attrName>fill.type</p:attrName>
                                        </p:attrNameLst>
                                      </p:cBhvr>
                                      <p:to>
                                        <p:strVal val="solid"/>
                                      </p:to>
                                    </p:set>
                                    <p:set>
                                      <p:cBhvr>
                                        <p:cTn id="55" dur="500" fill="hold"/>
                                        <p:tgtEl>
                                          <p:spTgt spid="3">
                                            <p:txEl>
                                              <p:pRg st="3" end="3"/>
                                            </p:txEl>
                                          </p:spTgt>
                                        </p:tgtEl>
                                        <p:attrNameLst>
                                          <p:attrName>fill.on</p:attrName>
                                        </p:attrNameLst>
                                      </p:cBhvr>
                                      <p:to>
                                        <p:strVal val="true"/>
                                      </p:to>
                                    </p:set>
                                  </p:childTnLst>
                                </p:cTn>
                              </p:par>
                              <p:par>
                                <p:cTn id="56" presetID="19" presetClass="emph" presetSubtype="0" fill="hold" nodeType="withEffect">
                                  <p:stCondLst>
                                    <p:cond delay="0"/>
                                  </p:stCondLst>
                                  <p:childTnLst>
                                    <p:animClr clrSpc="rgb" dir="cw">
                                      <p:cBhvr override="childStyle">
                                        <p:cTn id="57" dur="500" fill="hold"/>
                                        <p:tgtEl>
                                          <p:spTgt spid="3">
                                            <p:txEl>
                                              <p:pRg st="4" end="4"/>
                                            </p:txEl>
                                          </p:spTgt>
                                        </p:tgtEl>
                                        <p:attrNameLst>
                                          <p:attrName>style.color</p:attrName>
                                        </p:attrNameLst>
                                      </p:cBhvr>
                                      <p:to>
                                        <a:srgbClr val="D8D8D8"/>
                                      </p:to>
                                    </p:animClr>
                                    <p:animClr clrSpc="rgb" dir="cw">
                                      <p:cBhvr>
                                        <p:cTn id="58" dur="500" fill="hold"/>
                                        <p:tgtEl>
                                          <p:spTgt spid="3">
                                            <p:txEl>
                                              <p:pRg st="4" end="4"/>
                                            </p:txEl>
                                          </p:spTgt>
                                        </p:tgtEl>
                                        <p:attrNameLst>
                                          <p:attrName>fillcolor</p:attrName>
                                        </p:attrNameLst>
                                      </p:cBhvr>
                                      <p:to>
                                        <a:srgbClr val="D8D8D8"/>
                                      </p:to>
                                    </p:animClr>
                                    <p:set>
                                      <p:cBhvr>
                                        <p:cTn id="59" dur="500" fill="hold"/>
                                        <p:tgtEl>
                                          <p:spTgt spid="3">
                                            <p:txEl>
                                              <p:pRg st="4" end="4"/>
                                            </p:txEl>
                                          </p:spTgt>
                                        </p:tgtEl>
                                        <p:attrNameLst>
                                          <p:attrName>fill.type</p:attrName>
                                        </p:attrNameLst>
                                      </p:cBhvr>
                                      <p:to>
                                        <p:strVal val="solid"/>
                                      </p:to>
                                    </p:set>
                                    <p:set>
                                      <p:cBhvr>
                                        <p:cTn id="60" dur="500" fill="hold"/>
                                        <p:tgtEl>
                                          <p:spTgt spid="3">
                                            <p:txEl>
                                              <p:pRg st="4" end="4"/>
                                            </p:txEl>
                                          </p:spTgt>
                                        </p:tgtEl>
                                        <p:attrNameLst>
                                          <p:attrName>fill.on</p:attrName>
                                        </p:attrNameLst>
                                      </p:cBhvr>
                                      <p:to>
                                        <p:strVal val="true"/>
                                      </p:to>
                                    </p:set>
                                  </p:childTnLst>
                                </p:cTn>
                              </p:par>
                              <p:par>
                                <p:cTn id="61" presetID="19" presetClass="emph" presetSubtype="0" fill="hold" nodeType="withEffect">
                                  <p:stCondLst>
                                    <p:cond delay="0"/>
                                  </p:stCondLst>
                                  <p:childTnLst>
                                    <p:animClr clrSpc="rgb" dir="cw">
                                      <p:cBhvr override="childStyle">
                                        <p:cTn id="62" dur="500" fill="hold"/>
                                        <p:tgtEl>
                                          <p:spTgt spid="3">
                                            <p:txEl>
                                              <p:pRg st="5" end="5"/>
                                            </p:txEl>
                                          </p:spTgt>
                                        </p:tgtEl>
                                        <p:attrNameLst>
                                          <p:attrName>style.color</p:attrName>
                                        </p:attrNameLst>
                                      </p:cBhvr>
                                      <p:to>
                                        <a:srgbClr val="D8D8D8"/>
                                      </p:to>
                                    </p:animClr>
                                    <p:animClr clrSpc="rgb" dir="cw">
                                      <p:cBhvr>
                                        <p:cTn id="63" dur="500" fill="hold"/>
                                        <p:tgtEl>
                                          <p:spTgt spid="3">
                                            <p:txEl>
                                              <p:pRg st="5" end="5"/>
                                            </p:txEl>
                                          </p:spTgt>
                                        </p:tgtEl>
                                        <p:attrNameLst>
                                          <p:attrName>fillcolor</p:attrName>
                                        </p:attrNameLst>
                                      </p:cBhvr>
                                      <p:to>
                                        <a:srgbClr val="D8D8D8"/>
                                      </p:to>
                                    </p:animClr>
                                    <p:set>
                                      <p:cBhvr>
                                        <p:cTn id="64" dur="500" fill="hold"/>
                                        <p:tgtEl>
                                          <p:spTgt spid="3">
                                            <p:txEl>
                                              <p:pRg st="5" end="5"/>
                                            </p:txEl>
                                          </p:spTgt>
                                        </p:tgtEl>
                                        <p:attrNameLst>
                                          <p:attrName>fill.type</p:attrName>
                                        </p:attrNameLst>
                                      </p:cBhvr>
                                      <p:to>
                                        <p:strVal val="solid"/>
                                      </p:to>
                                    </p:set>
                                    <p:set>
                                      <p:cBhvr>
                                        <p:cTn id="65" dur="500" fill="hold"/>
                                        <p:tgtEl>
                                          <p:spTgt spid="3">
                                            <p:txEl>
                                              <p:pRg st="5" end="5"/>
                                            </p:txEl>
                                          </p:spTgt>
                                        </p:tgtEl>
                                        <p:attrNameLst>
                                          <p:attrName>fill.on</p:attrName>
                                        </p:attrNameLst>
                                      </p:cBhvr>
                                      <p:to>
                                        <p:strVal val="true"/>
                                      </p:to>
                                    </p:set>
                                  </p:childTnLst>
                                </p:cTn>
                              </p:par>
                              <p:par>
                                <p:cTn id="66" presetID="19" presetClass="emph" presetSubtype="0" fill="hold" nodeType="withEffect">
                                  <p:stCondLst>
                                    <p:cond delay="0"/>
                                  </p:stCondLst>
                                  <p:childTnLst>
                                    <p:animClr clrSpc="rgb" dir="cw">
                                      <p:cBhvr override="childStyle">
                                        <p:cTn id="67" dur="500" fill="hold"/>
                                        <p:tgtEl>
                                          <p:spTgt spid="3">
                                            <p:txEl>
                                              <p:pRg st="6" end="6"/>
                                            </p:txEl>
                                          </p:spTgt>
                                        </p:tgtEl>
                                        <p:attrNameLst>
                                          <p:attrName>style.color</p:attrName>
                                        </p:attrNameLst>
                                      </p:cBhvr>
                                      <p:to>
                                        <a:srgbClr val="D8D8D8"/>
                                      </p:to>
                                    </p:animClr>
                                    <p:animClr clrSpc="rgb" dir="cw">
                                      <p:cBhvr>
                                        <p:cTn id="68" dur="500" fill="hold"/>
                                        <p:tgtEl>
                                          <p:spTgt spid="3">
                                            <p:txEl>
                                              <p:pRg st="6" end="6"/>
                                            </p:txEl>
                                          </p:spTgt>
                                        </p:tgtEl>
                                        <p:attrNameLst>
                                          <p:attrName>fillcolor</p:attrName>
                                        </p:attrNameLst>
                                      </p:cBhvr>
                                      <p:to>
                                        <a:srgbClr val="D8D8D8"/>
                                      </p:to>
                                    </p:animClr>
                                    <p:set>
                                      <p:cBhvr>
                                        <p:cTn id="69" dur="500" fill="hold"/>
                                        <p:tgtEl>
                                          <p:spTgt spid="3">
                                            <p:txEl>
                                              <p:pRg st="6" end="6"/>
                                            </p:txEl>
                                          </p:spTgt>
                                        </p:tgtEl>
                                        <p:attrNameLst>
                                          <p:attrName>fill.type</p:attrName>
                                        </p:attrNameLst>
                                      </p:cBhvr>
                                      <p:to>
                                        <p:strVal val="solid"/>
                                      </p:to>
                                    </p:set>
                                    <p:set>
                                      <p:cBhvr>
                                        <p:cTn id="70" dur="500" fill="hold"/>
                                        <p:tgtEl>
                                          <p:spTgt spid="3">
                                            <p:txEl>
                                              <p:pRg st="6" end="6"/>
                                            </p:txEl>
                                          </p:spTgt>
                                        </p:tgtEl>
                                        <p:attrNameLst>
                                          <p:attrName>fill.on</p:attrName>
                                        </p:attrNameLst>
                                      </p:cBhvr>
                                      <p:to>
                                        <p:strVal val="true"/>
                                      </p:to>
                                    </p:set>
                                  </p:childTnLst>
                                </p:cTn>
                              </p:par>
                              <p:par>
                                <p:cTn id="71" presetID="19" presetClass="emph" presetSubtype="0" fill="hold" nodeType="withEffect">
                                  <p:stCondLst>
                                    <p:cond delay="0"/>
                                  </p:stCondLst>
                                  <p:childTnLst>
                                    <p:animClr clrSpc="rgb" dir="cw">
                                      <p:cBhvr override="childStyle">
                                        <p:cTn id="72" dur="500" fill="hold"/>
                                        <p:tgtEl>
                                          <p:spTgt spid="3">
                                            <p:txEl>
                                              <p:pRg st="7" end="7"/>
                                            </p:txEl>
                                          </p:spTgt>
                                        </p:tgtEl>
                                        <p:attrNameLst>
                                          <p:attrName>style.color</p:attrName>
                                        </p:attrNameLst>
                                      </p:cBhvr>
                                      <p:to>
                                        <a:srgbClr val="D8D8D8"/>
                                      </p:to>
                                    </p:animClr>
                                    <p:animClr clrSpc="rgb" dir="cw">
                                      <p:cBhvr>
                                        <p:cTn id="73" dur="500" fill="hold"/>
                                        <p:tgtEl>
                                          <p:spTgt spid="3">
                                            <p:txEl>
                                              <p:pRg st="7" end="7"/>
                                            </p:txEl>
                                          </p:spTgt>
                                        </p:tgtEl>
                                        <p:attrNameLst>
                                          <p:attrName>fillcolor</p:attrName>
                                        </p:attrNameLst>
                                      </p:cBhvr>
                                      <p:to>
                                        <a:srgbClr val="D8D8D8"/>
                                      </p:to>
                                    </p:animClr>
                                    <p:set>
                                      <p:cBhvr>
                                        <p:cTn id="74" dur="500" fill="hold"/>
                                        <p:tgtEl>
                                          <p:spTgt spid="3">
                                            <p:txEl>
                                              <p:pRg st="7" end="7"/>
                                            </p:txEl>
                                          </p:spTgt>
                                        </p:tgtEl>
                                        <p:attrNameLst>
                                          <p:attrName>fill.type</p:attrName>
                                        </p:attrNameLst>
                                      </p:cBhvr>
                                      <p:to>
                                        <p:strVal val="solid"/>
                                      </p:to>
                                    </p:set>
                                    <p:set>
                                      <p:cBhvr>
                                        <p:cTn id="75" dur="500" fill="hold"/>
                                        <p:tgtEl>
                                          <p:spTgt spid="3">
                                            <p:txEl>
                                              <p:pRg st="7" end="7"/>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747</TotalTime>
  <Words>7807</Words>
  <Application>Microsoft Office PowerPoint</Application>
  <PresentationFormat>全屏显示(4:3)</PresentationFormat>
  <Paragraphs>492</Paragraphs>
  <Slides>67</Slides>
  <Notes>12</Notes>
  <HiddenSlides>27</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79" baseType="lpstr">
      <vt:lpstr>黑体</vt:lpstr>
      <vt:lpstr>楷体</vt:lpstr>
      <vt:lpstr>宋体</vt:lpstr>
      <vt:lpstr>Arial</vt:lpstr>
      <vt:lpstr>Calibri</vt:lpstr>
      <vt:lpstr>Century Gothic</vt:lpstr>
      <vt:lpstr>Tahoma</vt:lpstr>
      <vt:lpstr>Times New Roman</vt:lpstr>
      <vt:lpstr>Wingdings</vt:lpstr>
      <vt:lpstr>Wingdings 3</vt:lpstr>
      <vt:lpstr>离子</vt:lpstr>
      <vt:lpstr>Equation</vt:lpstr>
      <vt:lpstr>嵌入式处理器子系统</vt:lpstr>
      <vt:lpstr>PowerPoint 演示文稿</vt:lpstr>
      <vt:lpstr>PowerPoint 演示文稿</vt:lpstr>
      <vt:lpstr>核心组件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嵌入式处理器（1）：微控制器MCU</vt:lpstr>
      <vt:lpstr>PowerPoint 演示文稿</vt:lpstr>
      <vt:lpstr>PowerPoint 演示文稿</vt:lpstr>
      <vt:lpstr>PowerPoint 演示文稿</vt:lpstr>
      <vt:lpstr>PowerPoint 演示文稿</vt:lpstr>
      <vt:lpstr>PowerPoint 演示文稿</vt:lpstr>
      <vt:lpstr>嵌入式处理器（3）：DSP</vt:lpstr>
      <vt:lpstr>PowerPoint 演示文稿</vt:lpstr>
      <vt:lpstr>PowerPoint 演示文稿</vt:lpstr>
      <vt:lpstr>嵌入式处理器（4）：CPLD、FPGA</vt:lpstr>
      <vt:lpstr>PowerPoint 演示文稿</vt:lpstr>
      <vt:lpstr>PowerPoint 演示文稿</vt:lpstr>
      <vt:lpstr>嵌入式处理器（5）：SoC</vt:lpstr>
      <vt:lpstr>PowerPoint 演示文稿</vt:lpstr>
      <vt:lpstr>PowerPoint 演示文稿</vt:lpstr>
      <vt:lpstr>PowerPoint 演示文稿</vt:lpstr>
      <vt:lpstr>嵌入式处理器（6）：众核计算单元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信息物理融合的智能车优先级 自适应协作模型与方法</dc:title>
  <dc:creator>Clement.ZHANG</dc:creator>
  <cp:lastModifiedBy>L G</cp:lastModifiedBy>
  <cp:revision>237</cp:revision>
  <dcterms:created xsi:type="dcterms:W3CDTF">2016-12-27T01:48:40Z</dcterms:created>
  <dcterms:modified xsi:type="dcterms:W3CDTF">2025-03-17T22:34:11Z</dcterms:modified>
</cp:coreProperties>
</file>